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4" r:id="rId3"/>
    <p:sldId id="282" r:id="rId4"/>
    <p:sldId id="288" r:id="rId5"/>
    <p:sldId id="283" r:id="rId6"/>
    <p:sldId id="265" r:id="rId7"/>
    <p:sldId id="266" r:id="rId8"/>
    <p:sldId id="267" r:id="rId9"/>
    <p:sldId id="268" r:id="rId10"/>
    <p:sldId id="261" r:id="rId11"/>
    <p:sldId id="287" r:id="rId12"/>
    <p:sldId id="269" r:id="rId13"/>
    <p:sldId id="260" r:id="rId14"/>
    <p:sldId id="284" r:id="rId15"/>
    <p:sldId id="285" r:id="rId16"/>
    <p:sldId id="286" r:id="rId17"/>
    <p:sldId id="274" r:id="rId18"/>
    <p:sldId id="273" r:id="rId19"/>
    <p:sldId id="281" r:id="rId20"/>
    <p:sldId id="272" r:id="rId21"/>
    <p:sldId id="280" r:id="rId22"/>
    <p:sldId id="279" r:id="rId23"/>
    <p:sldId id="278" r:id="rId24"/>
    <p:sldId id="277" r:id="rId25"/>
    <p:sldId id="276" r:id="rId26"/>
    <p:sldId id="270" r:id="rId27"/>
    <p:sldId id="29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F1F0F"/>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ЭКСП\расп\depositphotos_2779970-stock-photo-frame-for-greeting-or-congratul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1285860"/>
            <a:ext cx="8229600" cy="2000264"/>
          </a:xfrm>
        </p:spPr>
        <p:txBody>
          <a:bodyPr>
            <a:normAutofit fontScale="90000"/>
          </a:bodyPr>
          <a:lstStyle/>
          <a:p>
            <a:pPr lvl="0" fontAlgn="base">
              <a:spcAft>
                <a:spcPct val="0"/>
              </a:spcAft>
            </a:pPr>
            <a:r>
              <a:rPr lang="ru-RU" sz="2200" b="1" dirty="0" smtClean="0">
                <a:solidFill>
                  <a:srgbClr val="0F1F0F"/>
                </a:solidFill>
                <a:latin typeface="Calibri" pitchFamily="34" charset="0"/>
                <a:ea typeface="Times New Roman" pitchFamily="18" charset="0"/>
                <a:cs typeface="Times New Roman" pitchFamily="18" charset="0"/>
              </a:rPr>
              <a:t>Муниципальное автономное дошкольное образовательное учреждение города Новосибирска </a:t>
            </a:r>
            <a:br>
              <a:rPr lang="ru-RU" sz="2200" b="1" dirty="0" smtClean="0">
                <a:solidFill>
                  <a:srgbClr val="0F1F0F"/>
                </a:solidFill>
                <a:latin typeface="Calibri" pitchFamily="34" charset="0"/>
                <a:ea typeface="Times New Roman" pitchFamily="18" charset="0"/>
                <a:cs typeface="Times New Roman" pitchFamily="18" charset="0"/>
              </a:rPr>
            </a:br>
            <a:r>
              <a:rPr lang="ru-RU" sz="2200" b="1" dirty="0" smtClean="0">
                <a:solidFill>
                  <a:srgbClr val="0F1F0F"/>
                </a:solidFill>
                <a:latin typeface="Calibri" pitchFamily="34" charset="0"/>
                <a:ea typeface="Times New Roman" pitchFamily="18" charset="0"/>
                <a:cs typeface="Times New Roman" pitchFamily="18" charset="0"/>
              </a:rPr>
              <a:t>Детский  сад № 373 комбинированного вида  «Скворушка» Дзержинского района</a:t>
            </a:r>
            <a:r>
              <a:rPr lang="ru-RU" sz="2200" dirty="0" smtClean="0">
                <a:solidFill>
                  <a:srgbClr val="0F1F0F"/>
                </a:solidFill>
                <a:latin typeface="Arial" pitchFamily="34" charset="0"/>
                <a:cs typeface="Arial" pitchFamily="34" charset="0"/>
              </a:rPr>
              <a:t/>
            </a:r>
            <a:br>
              <a:rPr lang="ru-RU" sz="2200" dirty="0" smtClean="0">
                <a:solidFill>
                  <a:srgbClr val="0F1F0F"/>
                </a:solidFill>
                <a:latin typeface="Arial" pitchFamily="34" charset="0"/>
                <a:cs typeface="Arial" pitchFamily="34" charset="0"/>
              </a:rPr>
            </a:br>
            <a:endParaRPr lang="ru-RU" b="1" dirty="0">
              <a:solidFill>
                <a:srgbClr val="002060"/>
              </a:solidFill>
            </a:endParaRPr>
          </a:p>
        </p:txBody>
      </p:sp>
      <p:sp>
        <p:nvSpPr>
          <p:cNvPr id="8" name="Содержимое 7"/>
          <p:cNvSpPr>
            <a:spLocks noGrp="1"/>
          </p:cNvSpPr>
          <p:nvPr>
            <p:ph idx="1"/>
          </p:nvPr>
        </p:nvSpPr>
        <p:spPr/>
        <p:txBody>
          <a:bodyPr/>
          <a:lstStyle/>
          <a:p>
            <a:pPr algn="ctr">
              <a:buNone/>
            </a:pPr>
            <a:endParaRPr lang="ru-RU" b="1" dirty="0" smtClean="0">
              <a:solidFill>
                <a:srgbClr val="0F1F0F"/>
              </a:solidFill>
            </a:endParaRPr>
          </a:p>
          <a:p>
            <a:pPr algn="ctr">
              <a:buNone/>
            </a:pPr>
            <a:endParaRPr lang="ru-RU" b="1" dirty="0" smtClean="0">
              <a:solidFill>
                <a:srgbClr val="0F1F0F"/>
              </a:solidFill>
            </a:endParaRPr>
          </a:p>
          <a:p>
            <a:pPr algn="ctr">
              <a:buNone/>
            </a:pPr>
            <a:r>
              <a:rPr lang="ru-RU" sz="3600" b="1" dirty="0" smtClean="0">
                <a:solidFill>
                  <a:srgbClr val="0F1F0F"/>
                </a:solidFill>
              </a:rPr>
              <a:t>Мир растений</a:t>
            </a:r>
            <a:endParaRPr lang="ru-RU" sz="3600" b="1" dirty="0">
              <a:solidFill>
                <a:srgbClr val="0F1F0F"/>
              </a:solidFill>
            </a:endParaRPr>
          </a:p>
        </p:txBody>
      </p:sp>
      <p:sp>
        <p:nvSpPr>
          <p:cNvPr id="7" name="Прямоугольник 6"/>
          <p:cNvSpPr/>
          <p:nvPr/>
        </p:nvSpPr>
        <p:spPr>
          <a:xfrm>
            <a:off x="3857620" y="3714751"/>
            <a:ext cx="3929090" cy="738664"/>
          </a:xfrm>
          <a:prstGeom prst="rect">
            <a:avLst/>
          </a:prstGeom>
        </p:spPr>
        <p:txBody>
          <a:bodyPr wrap="square">
            <a:spAutoFit/>
          </a:bodyPr>
          <a:lstStyle/>
          <a:p>
            <a:pPr lvl="0" algn="r" fontAlgn="base">
              <a:spcBef>
                <a:spcPct val="0"/>
              </a:spcBef>
              <a:spcAft>
                <a:spcPct val="0"/>
              </a:spcAft>
            </a:pPr>
            <a:r>
              <a:rPr lang="ru-RU" sz="1400" b="1" dirty="0" smtClean="0">
                <a:solidFill>
                  <a:srgbClr val="0F1F0F"/>
                </a:solidFill>
                <a:latin typeface="Times New Roman" pitchFamily="18" charset="0"/>
                <a:ea typeface="Times New Roman" pitchFamily="18" charset="0"/>
                <a:cs typeface="Times New Roman" pitchFamily="18" charset="0"/>
              </a:rPr>
              <a:t>Воспитатели: </a:t>
            </a:r>
            <a:endParaRPr lang="ru-RU" sz="800" b="1" dirty="0" smtClean="0">
              <a:solidFill>
                <a:srgbClr val="0F1F0F"/>
              </a:solidFill>
              <a:latin typeface="Arial" pitchFamily="34" charset="0"/>
              <a:cs typeface="Arial" pitchFamily="34" charset="0"/>
            </a:endParaRPr>
          </a:p>
          <a:p>
            <a:pPr lvl="0" algn="r" eaLnBrk="0" fontAlgn="base" hangingPunct="0">
              <a:spcBef>
                <a:spcPct val="0"/>
              </a:spcBef>
              <a:spcAft>
                <a:spcPct val="0"/>
              </a:spcAft>
            </a:pPr>
            <a:r>
              <a:rPr lang="ru-RU" sz="1400" b="1" dirty="0" err="1" smtClean="0">
                <a:solidFill>
                  <a:srgbClr val="0F1F0F"/>
                </a:solidFill>
                <a:latin typeface="Times New Roman" pitchFamily="18" charset="0"/>
                <a:ea typeface="Times New Roman" pitchFamily="18" charset="0"/>
                <a:cs typeface="Times New Roman" pitchFamily="18" charset="0"/>
              </a:rPr>
              <a:t>Трудолюбова</a:t>
            </a:r>
            <a:r>
              <a:rPr lang="ru-RU" sz="1400" b="1" dirty="0" smtClean="0">
                <a:solidFill>
                  <a:srgbClr val="0F1F0F"/>
                </a:solidFill>
                <a:latin typeface="Times New Roman" pitchFamily="18" charset="0"/>
                <a:ea typeface="Times New Roman" pitchFamily="18" charset="0"/>
                <a:cs typeface="Times New Roman" pitchFamily="18" charset="0"/>
              </a:rPr>
              <a:t> Оксана Викторовна</a:t>
            </a:r>
            <a:endParaRPr lang="ru-RU" sz="800" b="1" dirty="0" smtClean="0">
              <a:solidFill>
                <a:srgbClr val="0F1F0F"/>
              </a:solidFill>
              <a:latin typeface="Arial" pitchFamily="34" charset="0"/>
              <a:cs typeface="Arial" pitchFamily="34" charset="0"/>
            </a:endParaRPr>
          </a:p>
          <a:p>
            <a:pPr lvl="0" algn="r" eaLnBrk="0" fontAlgn="base" hangingPunct="0">
              <a:spcBef>
                <a:spcPct val="0"/>
              </a:spcBef>
              <a:spcAft>
                <a:spcPct val="0"/>
              </a:spcAft>
            </a:pPr>
            <a:r>
              <a:rPr lang="ru-RU" sz="1400" b="1" dirty="0" smtClean="0">
                <a:solidFill>
                  <a:srgbClr val="0F1F0F"/>
                </a:solidFill>
                <a:latin typeface="Times New Roman" pitchFamily="18" charset="0"/>
                <a:ea typeface="Times New Roman" pitchFamily="18" charset="0"/>
                <a:cs typeface="Times New Roman" pitchFamily="18" charset="0"/>
              </a:rPr>
              <a:t>Акимова Лариса Анатольевна</a:t>
            </a:r>
            <a:endParaRPr lang="ru-RU" sz="800" b="1" dirty="0" smtClean="0">
              <a:solidFill>
                <a:srgbClr val="0F1F0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2" name="Заголовок 1"/>
          <p:cNvSpPr>
            <a:spLocks noGrp="1"/>
          </p:cNvSpPr>
          <p:nvPr>
            <p:ph type="title" idx="4294967295"/>
          </p:nvPr>
        </p:nvSpPr>
        <p:spPr>
          <a:xfrm>
            <a:off x="714348" y="1052736"/>
            <a:ext cx="7786742" cy="3168352"/>
          </a:xfrm>
        </p:spPr>
        <p:txBody>
          <a:bodyPr>
            <a:noAutofit/>
          </a:bodyPr>
          <a:lstStyle/>
          <a:p>
            <a:r>
              <a:rPr lang="ru-RU" sz="2400" b="1" dirty="0" smtClean="0">
                <a:latin typeface="Times New Roman" pitchFamily="18" charset="0"/>
                <a:cs typeface="Times New Roman" pitchFamily="18" charset="0"/>
              </a:rPr>
              <a:t>Предварительная работа</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Поиск своей информации мы начали с просмотра мультфильмов о растениях, но нужной нам информации в них мы не увидели. Тогда мы предложили детям обратиться за помощью к «умным книгам» (энциклопедии). В энциклопедии дети рассмотрели картинки, а я прочитала им о том, что вода поступает в растение из почвы через корневые волоски и молодые части корней и с помощью трубочек – сосудов, идущих вдоль стебля, поднимаются от корней к листьям.</a:t>
            </a:r>
            <a:r>
              <a:rPr lang="ru-RU" sz="2800" dirty="0" smtClean="0"/>
              <a:t/>
            </a:r>
            <a:br>
              <a:rPr lang="ru-RU" sz="2800" dirty="0" smtClean="0"/>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2" name="Заголовок 1"/>
          <p:cNvSpPr>
            <a:spLocks noGrp="1"/>
          </p:cNvSpPr>
          <p:nvPr>
            <p:ph type="title"/>
          </p:nvPr>
        </p:nvSpPr>
        <p:spPr>
          <a:xfrm>
            <a:off x="457200" y="1052736"/>
            <a:ext cx="8229600" cy="364902"/>
          </a:xfrm>
        </p:spPr>
        <p:txBody>
          <a:bodyPr>
            <a:noAutofit/>
          </a:bodyPr>
          <a:lstStyle/>
          <a:p>
            <a:r>
              <a:rPr lang="ru-RU" sz="2800" b="1" dirty="0" smtClean="0">
                <a:solidFill>
                  <a:srgbClr val="006600"/>
                </a:solidFill>
                <a:latin typeface="Times New Roman" pitchFamily="18" charset="0"/>
                <a:cs typeface="Times New Roman" pitchFamily="18" charset="0"/>
              </a:rPr>
              <a:t>Работа с родителями</a:t>
            </a:r>
            <a:r>
              <a:rPr lang="ru-RU" sz="1800" dirty="0" smtClean="0"/>
              <a:t/>
            </a:r>
            <a:br>
              <a:rPr lang="ru-RU" sz="1800" dirty="0" smtClean="0"/>
            </a:br>
            <a:r>
              <a:rPr lang="ru-RU" sz="2800" dirty="0" smtClean="0"/>
              <a:t/>
            </a:r>
            <a:br>
              <a:rPr lang="ru-RU" sz="2800" dirty="0" smtClean="0"/>
            </a:br>
            <a:endParaRPr lang="ru-RU" sz="2800" dirty="0">
              <a:latin typeface="Times New Roman" pitchFamily="18" charset="0"/>
              <a:cs typeface="Times New Roman" pitchFamily="18" charset="0"/>
            </a:endParaRPr>
          </a:p>
        </p:txBody>
      </p:sp>
      <p:sp>
        <p:nvSpPr>
          <p:cNvPr id="5" name="Содержимое 4"/>
          <p:cNvSpPr>
            <a:spLocks noGrp="1"/>
          </p:cNvSpPr>
          <p:nvPr>
            <p:ph idx="1"/>
          </p:nvPr>
        </p:nvSpPr>
        <p:spPr>
          <a:xfrm>
            <a:off x="457200" y="1124745"/>
            <a:ext cx="8229600" cy="3816424"/>
          </a:xfrm>
        </p:spPr>
        <p:txBody>
          <a:bodyPr>
            <a:normAutofit fontScale="77500" lnSpcReduction="20000"/>
          </a:bodyPr>
          <a:lstStyle/>
          <a:p>
            <a:endParaRPr lang="ru-RU" sz="2900" dirty="0" smtClean="0">
              <a:latin typeface="Times New Roman" pitchFamily="18" charset="0"/>
              <a:cs typeface="Times New Roman" pitchFamily="18" charset="0"/>
            </a:endParaRPr>
          </a:p>
          <a:p>
            <a:pPr>
              <a:buFont typeface="Wingdings" pitchFamily="2" charset="2"/>
              <a:buChar char="Ø"/>
            </a:pPr>
            <a:r>
              <a:rPr lang="ru-RU" sz="2900" dirty="0" smtClean="0">
                <a:latin typeface="Times New Roman" pitchFamily="18" charset="0"/>
                <a:cs typeface="Times New Roman" pitchFamily="18" charset="0"/>
              </a:rPr>
              <a:t>Консультации: «Роль семьи в развитии поисково-исследовательской активности ребенка», «Организация детского экспериментирования в домашних условиях», «Научите ребенка любить живую природу», «Значение экспериментальной деятельности для детей», «Экспериментируем дома».</a:t>
            </a:r>
          </a:p>
          <a:p>
            <a:pPr>
              <a:buFont typeface="Wingdings" pitchFamily="2" charset="2"/>
              <a:buChar char="Ø"/>
            </a:pPr>
            <a:r>
              <a:rPr lang="ru-RU" sz="2900" dirty="0" smtClean="0">
                <a:latin typeface="Times New Roman" pitchFamily="18" charset="0"/>
                <a:cs typeface="Times New Roman" pitchFamily="18" charset="0"/>
              </a:rPr>
              <a:t> Ознакомление родителей с экспериментальным уголком в ДОУ(подбор материалов и помощь в оформлении лаборатории).</a:t>
            </a:r>
          </a:p>
          <a:p>
            <a:pPr>
              <a:buFont typeface="Wingdings" pitchFamily="2" charset="2"/>
              <a:buChar char="Ø"/>
            </a:pPr>
            <a:r>
              <a:rPr lang="ru-RU" sz="2900" dirty="0" smtClean="0">
                <a:latin typeface="Times New Roman" pitchFamily="18" charset="0"/>
                <a:cs typeface="Times New Roman" pitchFamily="18" charset="0"/>
              </a:rPr>
              <a:t>Наглядная информация ( подборка иллюстраций, картин; сбор информации;)</a:t>
            </a: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2" name="Заголовок 1"/>
          <p:cNvSpPr>
            <a:spLocks noGrp="1"/>
          </p:cNvSpPr>
          <p:nvPr>
            <p:ph type="title"/>
          </p:nvPr>
        </p:nvSpPr>
        <p:spPr/>
        <p:txBody>
          <a:bodyPr/>
          <a:lstStyle/>
          <a:p>
            <a:r>
              <a:rPr lang="ru-RU" b="1" dirty="0" smtClean="0">
                <a:solidFill>
                  <a:srgbClr val="006600"/>
                </a:solidFill>
                <a:latin typeface="Times New Roman" pitchFamily="18" charset="0"/>
                <a:cs typeface="Times New Roman" pitchFamily="18" charset="0"/>
              </a:rPr>
              <a:t>Метод трех вопросов</a:t>
            </a:r>
            <a:endParaRPr lang="ru-RU" b="1" dirty="0">
              <a:solidFill>
                <a:srgbClr val="0066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b="1" dirty="0" smtClean="0"/>
              <a:t>1. Определение направления исследовательской работы</a:t>
            </a:r>
            <a:endParaRPr lang="ru-RU" dirty="0" smtClean="0"/>
          </a:p>
        </p:txBody>
      </p:sp>
      <p:graphicFrame>
        <p:nvGraphicFramePr>
          <p:cNvPr id="4" name="Таблица 3"/>
          <p:cNvGraphicFramePr>
            <a:graphicFrameLocks noGrp="1"/>
          </p:cNvGraphicFramePr>
          <p:nvPr/>
        </p:nvGraphicFramePr>
        <p:xfrm>
          <a:off x="539553" y="1402080"/>
          <a:ext cx="8280918" cy="5120640"/>
        </p:xfrm>
        <a:graphic>
          <a:graphicData uri="http://schemas.openxmlformats.org/drawingml/2006/table">
            <a:tbl>
              <a:tblPr firstRow="1" bandRow="1">
                <a:tableStyleId>{5C22544A-7EE6-4342-B048-85BDC9FD1C3A}</a:tableStyleId>
              </a:tblPr>
              <a:tblGrid>
                <a:gridCol w="2760306">
                  <a:extLst>
                    <a:ext uri="{9D8B030D-6E8A-4147-A177-3AD203B41FA5}">
                      <a16:colId xmlns:a16="http://schemas.microsoft.com/office/drawing/2014/main" xmlns="" val="20000"/>
                    </a:ext>
                  </a:extLst>
                </a:gridCol>
                <a:gridCol w="2760306">
                  <a:extLst>
                    <a:ext uri="{9D8B030D-6E8A-4147-A177-3AD203B41FA5}">
                      <a16:colId xmlns:a16="http://schemas.microsoft.com/office/drawing/2014/main" xmlns="" val="20001"/>
                    </a:ext>
                  </a:extLst>
                </a:gridCol>
                <a:gridCol w="2760306">
                  <a:extLst>
                    <a:ext uri="{9D8B030D-6E8A-4147-A177-3AD203B41FA5}">
                      <a16:colId xmlns:a16="http://schemas.microsoft.com/office/drawing/2014/main" xmlns="" val="20002"/>
                    </a:ext>
                  </a:extLst>
                </a:gridCol>
              </a:tblGrid>
              <a:tr h="233573">
                <a:tc>
                  <a:txBody>
                    <a:bodyPr/>
                    <a:lstStyle/>
                    <a:p>
                      <a:r>
                        <a:rPr lang="ru-RU" dirty="0" smtClean="0">
                          <a:latin typeface="Times New Roman" pitchFamily="18" charset="0"/>
                          <a:cs typeface="Times New Roman" pitchFamily="18" charset="0"/>
                        </a:rPr>
                        <a:t>Что мы знаем</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Что хотим узнать?</a:t>
                      </a:r>
                      <a:endParaRPr lang="ru-RU" dirty="0">
                        <a:latin typeface="Times New Roman" pitchFamily="18" charset="0"/>
                        <a:cs typeface="Times New Roman" pitchFamily="18" charset="0"/>
                      </a:endParaRPr>
                    </a:p>
                  </a:txBody>
                  <a:tcPr/>
                </a:tc>
                <a:tc>
                  <a:txBody>
                    <a:bodyPr/>
                    <a:lstStyle/>
                    <a:p>
                      <a:r>
                        <a:rPr lang="ru-RU" dirty="0" smtClean="0">
                          <a:latin typeface="Times New Roman" pitchFamily="18" charset="0"/>
                          <a:cs typeface="Times New Roman" pitchFamily="18" charset="0"/>
                        </a:rPr>
                        <a:t>Где  мы можем узнать</a:t>
                      </a:r>
                      <a:endParaRPr lang="ru-RU"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204323">
                <a:tc>
                  <a:txBody>
                    <a:bodyPr/>
                    <a:lstStyle/>
                    <a:p>
                      <a:pPr>
                        <a:buFont typeface="Wingdings" pitchFamily="2" charset="2"/>
                        <a:buChar char="Ø"/>
                      </a:pPr>
                      <a:r>
                        <a:rPr lang="ru-RU" dirty="0" smtClean="0">
                          <a:solidFill>
                            <a:srgbClr val="0F1F0F"/>
                          </a:solidFill>
                          <a:latin typeface="Times New Roman" pitchFamily="18" charset="0"/>
                          <a:cs typeface="Times New Roman" pitchFamily="18" charset="0"/>
                        </a:rPr>
                        <a:t>Растения растут в земле;</a:t>
                      </a:r>
                    </a:p>
                    <a:p>
                      <a:pPr>
                        <a:buFont typeface="Wingdings" pitchFamily="2" charset="2"/>
                        <a:buChar char="Ø"/>
                      </a:pPr>
                      <a:r>
                        <a:rPr lang="ru-RU" dirty="0" smtClean="0">
                          <a:solidFill>
                            <a:srgbClr val="0F1F0F"/>
                          </a:solidFill>
                          <a:latin typeface="Times New Roman" pitchFamily="18" charset="0"/>
                          <a:cs typeface="Times New Roman" pitchFamily="18" charset="0"/>
                        </a:rPr>
                        <a:t>Растения бывают разные.</a:t>
                      </a:r>
                    </a:p>
                    <a:p>
                      <a:pPr>
                        <a:buFont typeface="Wingdings" pitchFamily="2" charset="2"/>
                        <a:buChar char="Ø"/>
                      </a:pPr>
                      <a:r>
                        <a:rPr lang="ru-RU" dirty="0" smtClean="0">
                          <a:solidFill>
                            <a:srgbClr val="0F1F0F"/>
                          </a:solidFill>
                          <a:latin typeface="Times New Roman" pitchFamily="18" charset="0"/>
                          <a:cs typeface="Times New Roman" pitchFamily="18" charset="0"/>
                        </a:rPr>
                        <a:t>У растений есть листья, цветы, семена.</a:t>
                      </a:r>
                    </a:p>
                    <a:p>
                      <a:pPr>
                        <a:buFont typeface="Wingdings" pitchFamily="2" charset="2"/>
                        <a:buChar char="Ø"/>
                      </a:pPr>
                      <a:r>
                        <a:rPr lang="ru-RU" dirty="0" smtClean="0">
                          <a:solidFill>
                            <a:srgbClr val="0F1F0F"/>
                          </a:solidFill>
                          <a:latin typeface="Times New Roman" pitchFamily="18" charset="0"/>
                          <a:cs typeface="Times New Roman" pitchFamily="18" charset="0"/>
                        </a:rPr>
                        <a:t>Растения на улице растут только летом;</a:t>
                      </a:r>
                    </a:p>
                    <a:p>
                      <a:pPr>
                        <a:buFont typeface="Wingdings" pitchFamily="2" charset="2"/>
                        <a:buChar char="Ø"/>
                      </a:pPr>
                      <a:r>
                        <a:rPr lang="ru-RU" dirty="0" smtClean="0">
                          <a:solidFill>
                            <a:srgbClr val="0F1F0F"/>
                          </a:solidFill>
                          <a:latin typeface="Times New Roman" pitchFamily="18" charset="0"/>
                          <a:cs typeface="Times New Roman" pitchFamily="18" charset="0"/>
                        </a:rPr>
                        <a:t>В помещении растения растут всегда;</a:t>
                      </a:r>
                    </a:p>
                    <a:p>
                      <a:endParaRPr lang="ru-RU" dirty="0">
                        <a:solidFill>
                          <a:srgbClr val="0F1F0F"/>
                        </a:solidFill>
                        <a:latin typeface="Times New Roman" pitchFamily="18" charset="0"/>
                        <a:cs typeface="Times New Roman" pitchFamily="18" charset="0"/>
                      </a:endParaRPr>
                    </a:p>
                  </a:txBody>
                  <a:tcPr/>
                </a:tc>
                <a:tc>
                  <a:txBody>
                    <a:bodyPr/>
                    <a:lstStyle/>
                    <a:p>
                      <a:pPr>
                        <a:buFont typeface="Wingdings" pitchFamily="2" charset="2"/>
                        <a:buChar char="Ø"/>
                      </a:pPr>
                      <a:r>
                        <a:rPr lang="ru-RU" dirty="0" smtClean="0">
                          <a:solidFill>
                            <a:srgbClr val="0F1F0F"/>
                          </a:solidFill>
                          <a:latin typeface="Times New Roman" pitchFamily="18" charset="0"/>
                          <a:cs typeface="Times New Roman" pitchFamily="18" charset="0"/>
                        </a:rPr>
                        <a:t>Что такое семена?</a:t>
                      </a:r>
                    </a:p>
                    <a:p>
                      <a:pPr>
                        <a:buFont typeface="Wingdings" pitchFamily="2" charset="2"/>
                        <a:buChar char="Ø"/>
                      </a:pPr>
                      <a:r>
                        <a:rPr lang="ru-RU" dirty="0" smtClean="0">
                          <a:solidFill>
                            <a:srgbClr val="0F1F0F"/>
                          </a:solidFill>
                          <a:latin typeface="Times New Roman" pitchFamily="18" charset="0"/>
                          <a:cs typeface="Times New Roman" pitchFamily="18" charset="0"/>
                        </a:rPr>
                        <a:t>Для чего нужны семена?</a:t>
                      </a:r>
                    </a:p>
                    <a:p>
                      <a:pPr>
                        <a:buFont typeface="Wingdings" pitchFamily="2" charset="2"/>
                        <a:buChar char="Ø"/>
                      </a:pPr>
                      <a:r>
                        <a:rPr lang="ru-RU" dirty="0" smtClean="0">
                          <a:solidFill>
                            <a:srgbClr val="0F1F0F"/>
                          </a:solidFill>
                          <a:latin typeface="Times New Roman" pitchFamily="18" charset="0"/>
                          <a:cs typeface="Times New Roman" pitchFamily="18" charset="0"/>
                        </a:rPr>
                        <a:t>Что нужно для прорастания семян?</a:t>
                      </a:r>
                    </a:p>
                    <a:p>
                      <a:pPr>
                        <a:buFont typeface="Wingdings" pitchFamily="2" charset="2"/>
                        <a:buChar char="Ø"/>
                      </a:pPr>
                      <a:r>
                        <a:rPr lang="ru-RU" dirty="0" smtClean="0">
                          <a:solidFill>
                            <a:srgbClr val="0F1F0F"/>
                          </a:solidFill>
                          <a:latin typeface="Times New Roman" pitchFamily="18" charset="0"/>
                          <a:cs typeface="Times New Roman" pitchFamily="18" charset="0"/>
                        </a:rPr>
                        <a:t>Что нужно для роста растений?</a:t>
                      </a:r>
                    </a:p>
                    <a:p>
                      <a:pPr>
                        <a:buFont typeface="Wingdings" pitchFamily="2" charset="2"/>
                        <a:buChar char="Ø"/>
                      </a:pPr>
                      <a:r>
                        <a:rPr lang="ru-RU" dirty="0" smtClean="0">
                          <a:solidFill>
                            <a:srgbClr val="0F1F0F"/>
                          </a:solidFill>
                          <a:latin typeface="Times New Roman" pitchFamily="18" charset="0"/>
                          <a:cs typeface="Times New Roman" pitchFamily="18" charset="0"/>
                        </a:rPr>
                        <a:t>Из чего еще может вырасти растение?</a:t>
                      </a:r>
                    </a:p>
                    <a:p>
                      <a:pPr>
                        <a:buFont typeface="Wingdings" pitchFamily="2" charset="2"/>
                        <a:buChar char="Ø"/>
                      </a:pPr>
                      <a:r>
                        <a:rPr lang="ru-RU" dirty="0" smtClean="0">
                          <a:solidFill>
                            <a:srgbClr val="0F1F0F"/>
                          </a:solidFill>
                          <a:latin typeface="Times New Roman" pitchFamily="18" charset="0"/>
                          <a:cs typeface="Times New Roman" pitchFamily="18" charset="0"/>
                        </a:rPr>
                        <a:t>Как человек использует растения и их семена?</a:t>
                      </a:r>
                    </a:p>
                    <a:p>
                      <a:pPr>
                        <a:buFont typeface="Wingdings" pitchFamily="2" charset="2"/>
                        <a:buChar char="Ø"/>
                      </a:pPr>
                      <a:r>
                        <a:rPr lang="ru-RU" dirty="0" smtClean="0">
                          <a:solidFill>
                            <a:srgbClr val="0F1F0F"/>
                          </a:solidFill>
                          <a:latin typeface="Times New Roman" pitchFamily="18" charset="0"/>
                          <a:cs typeface="Times New Roman" pitchFamily="18" charset="0"/>
                        </a:rPr>
                        <a:t>Чем</a:t>
                      </a:r>
                      <a:r>
                        <a:rPr lang="ru-RU" baseline="0" dirty="0" smtClean="0">
                          <a:solidFill>
                            <a:srgbClr val="0F1F0F"/>
                          </a:solidFill>
                          <a:latin typeface="Times New Roman" pitchFamily="18" charset="0"/>
                          <a:cs typeface="Times New Roman" pitchFamily="18" charset="0"/>
                        </a:rPr>
                        <a:t> растения питаются?</a:t>
                      </a:r>
                    </a:p>
                    <a:p>
                      <a:pPr>
                        <a:buFont typeface="Wingdings" pitchFamily="2" charset="2"/>
                        <a:buChar char="Ø"/>
                      </a:pPr>
                      <a:r>
                        <a:rPr lang="ru-RU" baseline="0" dirty="0" smtClean="0">
                          <a:solidFill>
                            <a:srgbClr val="0F1F0F"/>
                          </a:solidFill>
                          <a:latin typeface="Times New Roman" pitchFamily="18" charset="0"/>
                          <a:cs typeface="Times New Roman" pitchFamily="18" charset="0"/>
                        </a:rPr>
                        <a:t>Как растения дышат?</a:t>
                      </a:r>
                    </a:p>
                    <a:p>
                      <a:pPr>
                        <a:buFont typeface="Wingdings" pitchFamily="2" charset="2"/>
                        <a:buChar char="Ø"/>
                      </a:pPr>
                      <a:r>
                        <a:rPr lang="ru-RU" baseline="0" dirty="0" smtClean="0">
                          <a:solidFill>
                            <a:srgbClr val="0F1F0F"/>
                          </a:solidFill>
                          <a:latin typeface="Times New Roman" pitchFamily="18" charset="0"/>
                          <a:cs typeface="Times New Roman" pitchFamily="18" charset="0"/>
                        </a:rPr>
                        <a:t>Почему листья зеленые?</a:t>
                      </a:r>
                    </a:p>
                    <a:p>
                      <a:pPr>
                        <a:buFont typeface="Wingdings" pitchFamily="2" charset="2"/>
                        <a:buChar char="Ø"/>
                      </a:pPr>
                      <a:r>
                        <a:rPr lang="ru-RU" baseline="0" dirty="0" smtClean="0">
                          <a:solidFill>
                            <a:srgbClr val="0F1F0F"/>
                          </a:solidFill>
                          <a:latin typeface="Times New Roman" pitchFamily="18" charset="0"/>
                          <a:cs typeface="Times New Roman" pitchFamily="18" charset="0"/>
                        </a:rPr>
                        <a:t>Что такое фотосинтез?</a:t>
                      </a:r>
                      <a:endParaRPr lang="ru-RU" dirty="0" smtClean="0">
                        <a:solidFill>
                          <a:srgbClr val="0F1F0F"/>
                        </a:solidFill>
                        <a:latin typeface="Times New Roman" pitchFamily="18" charset="0"/>
                        <a:cs typeface="Times New Roman" pitchFamily="18" charset="0"/>
                      </a:endParaRPr>
                    </a:p>
                  </a:txBody>
                  <a:tcPr/>
                </a:tc>
                <a:tc>
                  <a:txBody>
                    <a:bodyPr/>
                    <a:lstStyle/>
                    <a:p>
                      <a:r>
                        <a:rPr lang="ru-RU" dirty="0" smtClean="0">
                          <a:solidFill>
                            <a:srgbClr val="0F1F0F"/>
                          </a:solidFill>
                          <a:latin typeface="Times New Roman" pitchFamily="18" charset="0"/>
                          <a:cs typeface="Times New Roman" pitchFamily="18" charset="0"/>
                        </a:rPr>
                        <a:t>-Побеседовать с родителями;</a:t>
                      </a:r>
                    </a:p>
                    <a:p>
                      <a:r>
                        <a:rPr lang="ru-RU" dirty="0" smtClean="0">
                          <a:solidFill>
                            <a:srgbClr val="0F1F0F"/>
                          </a:solidFill>
                          <a:latin typeface="Times New Roman" pitchFamily="18" charset="0"/>
                          <a:cs typeface="Times New Roman" pitchFamily="18" charset="0"/>
                        </a:rPr>
                        <a:t>-Рассмотреть иллюстрации с изображением растений;</a:t>
                      </a:r>
                    </a:p>
                    <a:p>
                      <a:r>
                        <a:rPr lang="ru-RU" dirty="0" smtClean="0">
                          <a:solidFill>
                            <a:srgbClr val="0F1F0F"/>
                          </a:solidFill>
                          <a:latin typeface="Times New Roman" pitchFamily="18" charset="0"/>
                          <a:cs typeface="Times New Roman" pitchFamily="18" charset="0"/>
                        </a:rPr>
                        <a:t>-Вырастить растения.</a:t>
                      </a:r>
                      <a:endParaRPr lang="ru-RU" dirty="0">
                        <a:solidFill>
                          <a:srgbClr val="0F1F0F"/>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2" name="Заголовок 1"/>
          <p:cNvSpPr>
            <a:spLocks noGrp="1"/>
          </p:cNvSpPr>
          <p:nvPr>
            <p:ph type="title" idx="4294967295"/>
          </p:nvPr>
        </p:nvSpPr>
        <p:spPr>
          <a:xfrm>
            <a:off x="1331640" y="1052736"/>
            <a:ext cx="6624736" cy="3168352"/>
          </a:xfrm>
        </p:spPr>
        <p:txBody>
          <a:bodyPr>
            <a:noAutofit/>
          </a:bodyPr>
          <a:lstStyle/>
          <a:p>
            <a:r>
              <a:rPr lang="ru-RU" sz="2800" b="1" dirty="0" smtClean="0">
                <a:latin typeface="Times New Roman" pitchFamily="18" charset="0"/>
                <a:cs typeface="Times New Roman" pitchFamily="18" charset="0"/>
              </a:rPr>
              <a:t>Методы исследования:</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Поиск информации в «Умных книгах» (энциклопедии)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Рассматривание картинок;</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Просмотр мультфильмов о растениях</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эксперимент (опыты);</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наблюдения;</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2" name="Заголовок 1"/>
          <p:cNvSpPr>
            <a:spLocks noGrp="1"/>
          </p:cNvSpPr>
          <p:nvPr>
            <p:ph type="title"/>
          </p:nvPr>
        </p:nvSpPr>
        <p:spPr>
          <a:xfrm>
            <a:off x="457200" y="692696"/>
            <a:ext cx="8229600" cy="724942"/>
          </a:xfrm>
        </p:spPr>
        <p:txBody>
          <a:bodyPr>
            <a:noAutofit/>
          </a:bodyPr>
          <a:lstStyle/>
          <a:p>
            <a:r>
              <a:rPr lang="ru-RU" sz="3200" b="1" dirty="0" smtClean="0">
                <a:solidFill>
                  <a:srgbClr val="006600"/>
                </a:solidFill>
                <a:latin typeface="Times New Roman" pitchFamily="18" charset="0"/>
                <a:cs typeface="Times New Roman" pitchFamily="18" charset="0"/>
              </a:rPr>
              <a:t> </a:t>
            </a:r>
            <a:r>
              <a:rPr lang="ru-RU" sz="2800" dirty="0" smtClean="0"/>
              <a:t/>
            </a:r>
            <a:br>
              <a:rPr lang="ru-RU" sz="2800" dirty="0" smtClean="0"/>
            </a:br>
            <a:r>
              <a:rPr lang="ru-RU" sz="2800" b="1" dirty="0" smtClean="0">
                <a:solidFill>
                  <a:srgbClr val="006600"/>
                </a:solidFill>
                <a:latin typeface="Times New Roman" pitchFamily="18" charset="0"/>
                <a:cs typeface="Times New Roman" pitchFamily="18" charset="0"/>
              </a:rPr>
              <a:t>1 этап: Подготовительный</a:t>
            </a:r>
            <a:r>
              <a:rPr lang="ru-RU" sz="2800" dirty="0" smtClean="0">
                <a:solidFill>
                  <a:srgbClr val="006600"/>
                </a:solidFill>
                <a:latin typeface="Times New Roman" pitchFamily="18" charset="0"/>
                <a:cs typeface="Times New Roman" pitchFamily="18" charset="0"/>
              </a:rPr>
              <a:t/>
            </a:r>
            <a:br>
              <a:rPr lang="ru-RU" sz="2800" dirty="0" smtClean="0">
                <a:solidFill>
                  <a:srgbClr val="006600"/>
                </a:solidFill>
                <a:latin typeface="Times New Roman" pitchFamily="18" charset="0"/>
                <a:cs typeface="Times New Roman" pitchFamily="18" charset="0"/>
              </a:rPr>
            </a:br>
            <a:r>
              <a:rPr lang="ru-RU" sz="2800" dirty="0" smtClean="0"/>
              <a:t/>
            </a:r>
            <a:br>
              <a:rPr lang="ru-RU" sz="2800" dirty="0" smtClean="0"/>
            </a:br>
            <a:endParaRPr lang="ru-RU" sz="2800" dirty="0">
              <a:latin typeface="Times New Roman" pitchFamily="18" charset="0"/>
              <a:cs typeface="Times New Roman" pitchFamily="18" charset="0"/>
            </a:endParaRPr>
          </a:p>
        </p:txBody>
      </p:sp>
      <p:sp>
        <p:nvSpPr>
          <p:cNvPr id="8" name="Содержимое 7"/>
          <p:cNvSpPr>
            <a:spLocks noGrp="1"/>
          </p:cNvSpPr>
          <p:nvPr>
            <p:ph idx="1"/>
          </p:nvPr>
        </p:nvSpPr>
        <p:spPr/>
        <p:txBody>
          <a:bodyPr>
            <a:normAutofit/>
          </a:bodyPr>
          <a:lstStyle/>
          <a:p>
            <a:r>
              <a:rPr lang="ru-RU" sz="1800" dirty="0" smtClean="0">
                <a:latin typeface="Times New Roman" pitchFamily="18" charset="0"/>
                <a:cs typeface="Times New Roman" pitchFamily="18" charset="0"/>
              </a:rPr>
              <a:t>Мотивация детей.</a:t>
            </a:r>
          </a:p>
          <a:p>
            <a:r>
              <a:rPr lang="ru-RU" sz="1800" dirty="0" smtClean="0">
                <a:latin typeface="Times New Roman" pitchFamily="18" charset="0"/>
                <a:cs typeface="Times New Roman" pitchFamily="18" charset="0"/>
              </a:rPr>
              <a:t>Определение цели и задач проекта.</a:t>
            </a:r>
          </a:p>
          <a:p>
            <a:r>
              <a:rPr lang="ru-RU" sz="1800" dirty="0" smtClean="0">
                <a:latin typeface="Times New Roman" pitchFamily="18" charset="0"/>
                <a:cs typeface="Times New Roman" pitchFamily="18" charset="0"/>
              </a:rPr>
              <a:t>Анализ имеющихся условий в группе, детском саду.</a:t>
            </a:r>
          </a:p>
          <a:p>
            <a:r>
              <a:rPr lang="ru-RU" sz="1800" dirty="0" smtClean="0">
                <a:latin typeface="Times New Roman" pitchFamily="18" charset="0"/>
                <a:cs typeface="Times New Roman" pitchFamily="18" charset="0"/>
              </a:rPr>
              <a:t>Разработка комплексно - тематического плана работы.</a:t>
            </a:r>
          </a:p>
          <a:p>
            <a:r>
              <a:rPr lang="ru-RU" sz="1800" dirty="0" smtClean="0">
                <a:latin typeface="Times New Roman" pitchFamily="18" charset="0"/>
                <a:cs typeface="Times New Roman" pitchFamily="18" charset="0"/>
              </a:rPr>
              <a:t>Подбор наглядно-дидактических пособий, демонстрационного материала.</a:t>
            </a:r>
          </a:p>
          <a:p>
            <a:r>
              <a:rPr lang="ru-RU" sz="1800" dirty="0" smtClean="0">
                <a:latin typeface="Times New Roman" pitchFamily="18" charset="0"/>
                <a:cs typeface="Times New Roman" pitchFamily="18" charset="0"/>
              </a:rPr>
              <a:t>Создание условий для самостоятельной деятельности детей:</a:t>
            </a:r>
          </a:p>
          <a:p>
            <a:r>
              <a:rPr lang="ru-RU" sz="1800" dirty="0" smtClean="0">
                <a:latin typeface="Times New Roman" pitchFamily="18" charset="0"/>
                <a:cs typeface="Times New Roman" pitchFamily="18" charset="0"/>
              </a:rPr>
              <a:t>создание центра экспериментально-поисковой деятельности;</a:t>
            </a:r>
          </a:p>
          <a:p>
            <a:r>
              <a:rPr lang="ru-RU" sz="1800" dirty="0" smtClean="0">
                <a:latin typeface="Times New Roman" pitchFamily="18" charset="0"/>
                <a:cs typeface="Times New Roman" pitchFamily="18" charset="0"/>
              </a:rPr>
              <a:t>Организация образовательного экспериментально-поискового пространства в группе;</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2" name="Заголовок 1"/>
          <p:cNvSpPr>
            <a:spLocks noGrp="1"/>
          </p:cNvSpPr>
          <p:nvPr>
            <p:ph type="title"/>
          </p:nvPr>
        </p:nvSpPr>
        <p:spPr/>
        <p:txBody>
          <a:bodyPr>
            <a:noAutofit/>
          </a:bodyPr>
          <a:lstStyle/>
          <a:p>
            <a:r>
              <a:rPr lang="ru-RU" sz="3200" b="1" dirty="0" smtClean="0">
                <a:solidFill>
                  <a:srgbClr val="006600"/>
                </a:solidFill>
                <a:latin typeface="Times New Roman" pitchFamily="18" charset="0"/>
                <a:cs typeface="Times New Roman" pitchFamily="18" charset="0"/>
              </a:rPr>
              <a:t> </a:t>
            </a:r>
            <a:r>
              <a:rPr lang="ru-RU" sz="2800" dirty="0" smtClean="0"/>
              <a:t/>
            </a:r>
            <a:br>
              <a:rPr lang="ru-RU" sz="2800" dirty="0" smtClean="0"/>
            </a:br>
            <a:r>
              <a:rPr lang="ru-RU" sz="2800" dirty="0" smtClean="0">
                <a:solidFill>
                  <a:srgbClr val="006600"/>
                </a:solidFill>
                <a:latin typeface="Times New Roman" pitchFamily="18" charset="0"/>
                <a:cs typeface="Times New Roman" pitchFamily="18" charset="0"/>
              </a:rPr>
              <a:t/>
            </a:r>
            <a:br>
              <a:rPr lang="ru-RU" sz="2800" dirty="0" smtClean="0">
                <a:solidFill>
                  <a:srgbClr val="006600"/>
                </a:solidFill>
                <a:latin typeface="Times New Roman" pitchFamily="18" charset="0"/>
                <a:cs typeface="Times New Roman" pitchFamily="18" charset="0"/>
              </a:rPr>
            </a:br>
            <a:r>
              <a:rPr lang="ru-RU" sz="2800" b="1" dirty="0" smtClean="0">
                <a:solidFill>
                  <a:srgbClr val="006600"/>
                </a:solidFill>
                <a:latin typeface="Times New Roman" pitchFamily="18" charset="0"/>
                <a:cs typeface="Times New Roman" pitchFamily="18" charset="0"/>
              </a:rPr>
              <a:t>2 этап: Основной</a:t>
            </a:r>
            <a:r>
              <a:rPr lang="ru-RU" sz="2800" dirty="0" smtClean="0"/>
              <a:t/>
            </a:r>
            <a:br>
              <a:rPr lang="ru-RU" sz="2800" dirty="0" smtClean="0"/>
            </a:br>
            <a:r>
              <a:rPr lang="ru-RU" sz="2800" dirty="0" smtClean="0"/>
              <a:t/>
            </a:r>
            <a:br>
              <a:rPr lang="ru-RU" sz="2800" dirty="0" smtClean="0"/>
            </a:br>
            <a:endParaRPr lang="ru-RU" sz="2800" dirty="0">
              <a:latin typeface="Times New Roman" pitchFamily="18" charset="0"/>
              <a:cs typeface="Times New Roman" pitchFamily="18" charset="0"/>
            </a:endParaRPr>
          </a:p>
        </p:txBody>
      </p:sp>
      <p:sp>
        <p:nvSpPr>
          <p:cNvPr id="8" name="Содержимое 7"/>
          <p:cNvSpPr>
            <a:spLocks noGrp="1"/>
          </p:cNvSpPr>
          <p:nvPr>
            <p:ph idx="1"/>
          </p:nvPr>
        </p:nvSpPr>
        <p:spPr/>
        <p:txBody>
          <a:bodyPr>
            <a:normAutofit/>
          </a:bodyPr>
          <a:lstStyle/>
          <a:p>
            <a:r>
              <a:rPr lang="ru-RU" sz="2000" dirty="0" smtClean="0">
                <a:latin typeface="Times New Roman" pitchFamily="18" charset="0"/>
                <a:cs typeface="Times New Roman" pitchFamily="18" charset="0"/>
              </a:rPr>
              <a:t>Проведение работы с детьми по экспериментальной деятельности </a:t>
            </a:r>
          </a:p>
          <a:p>
            <a:r>
              <a:rPr lang="ru-RU" sz="2000" dirty="0" smtClean="0">
                <a:latin typeface="Times New Roman" pitchFamily="18" charset="0"/>
                <a:cs typeface="Times New Roman" pitchFamily="18" charset="0"/>
              </a:rPr>
              <a:t>Самостоятельная практическая деятельность детей по проекту.</a:t>
            </a:r>
          </a:p>
          <a:p>
            <a:r>
              <a:rPr lang="ru-RU" sz="2000" dirty="0" smtClean="0">
                <a:latin typeface="Times New Roman" pitchFamily="18" charset="0"/>
                <a:cs typeface="Times New Roman" pitchFamily="18" charset="0"/>
              </a:rPr>
              <a:t>Привлечение родителей в экспериментальную деятельность детей.</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Desktop\ЭКСП\расп\depositphotos_2779970-stock-photo-frame-for-greeting-or-congratulation.jpg"/>
          <p:cNvPicPr>
            <a:picLocks noGrp="1" noChangeAspect="1" noChangeArrowheads="1"/>
          </p:cNvPicPr>
          <p:nvPr>
            <p:ph idx="1"/>
          </p:nvPr>
        </p:nvPicPr>
        <p:blipFill>
          <a:blip r:embed="rId2" cstate="print"/>
          <a:srcRect/>
          <a:stretch>
            <a:fillRect/>
          </a:stretch>
        </p:blipFill>
        <p:spPr bwMode="auto">
          <a:xfrm>
            <a:off x="0" y="0"/>
            <a:ext cx="9144000" cy="6858048"/>
          </a:xfrm>
          <a:prstGeom prst="rect">
            <a:avLst/>
          </a:prstGeom>
          <a:noFill/>
        </p:spPr>
      </p:pic>
      <p:sp>
        <p:nvSpPr>
          <p:cNvPr id="2" name="Заголовок 1"/>
          <p:cNvSpPr>
            <a:spLocks noGrp="1"/>
          </p:cNvSpPr>
          <p:nvPr>
            <p:ph type="title"/>
          </p:nvPr>
        </p:nvSpPr>
        <p:spPr>
          <a:xfrm>
            <a:off x="457200" y="1214422"/>
            <a:ext cx="8229600" cy="2928958"/>
          </a:xfrm>
        </p:spPr>
        <p:txBody>
          <a:bodyPr>
            <a:normAutofit/>
          </a:bodyPr>
          <a:lstStyle/>
          <a:p>
            <a:r>
              <a:rPr lang="ru-RU" b="1" dirty="0" smtClean="0">
                <a:solidFill>
                  <a:srgbClr val="006600"/>
                </a:solidFill>
                <a:latin typeface="Times New Roman" pitchFamily="18" charset="0"/>
                <a:cs typeface="Times New Roman" pitchFamily="18" charset="0"/>
              </a:rPr>
              <a:t>Работа над проектом</a:t>
            </a:r>
            <a:br>
              <a:rPr lang="ru-RU" b="1" dirty="0" smtClean="0">
                <a:solidFill>
                  <a:srgbClr val="006600"/>
                </a:solidFill>
                <a:latin typeface="Times New Roman" pitchFamily="18" charset="0"/>
                <a:cs typeface="Times New Roman" pitchFamily="18" charset="0"/>
              </a:rPr>
            </a:br>
            <a:r>
              <a:rPr lang="ru-RU" b="1" dirty="0" smtClean="0">
                <a:solidFill>
                  <a:srgbClr val="006600"/>
                </a:solidFill>
                <a:latin typeface="Times New Roman" pitchFamily="18" charset="0"/>
                <a:cs typeface="Times New Roman" pitchFamily="18" charset="0"/>
              </a:rPr>
              <a:t>«МИР РАСТЕНИЙ»</a:t>
            </a:r>
            <a:endParaRPr lang="ru-RU" b="1"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5" name="Заголовок 4"/>
          <p:cNvSpPr>
            <a:spLocks noGrp="1"/>
          </p:cNvSpPr>
          <p:nvPr>
            <p:ph type="title"/>
          </p:nvPr>
        </p:nvSpPr>
        <p:spPr>
          <a:xfrm>
            <a:off x="4427984" y="836712"/>
            <a:ext cx="4258816" cy="3168352"/>
          </a:xfrm>
        </p:spPr>
        <p:txBody>
          <a:bodyPr>
            <a:normAutofit fontScale="90000"/>
          </a:bodyPr>
          <a:lstStyle/>
          <a:p>
            <a:r>
              <a:rPr lang="ru-RU" sz="1300" b="1" dirty="0" smtClean="0">
                <a:latin typeface="Times New Roman" pitchFamily="18" charset="0"/>
                <a:cs typeface="Times New Roman" pitchFamily="18" charset="0"/>
              </a:rPr>
              <a:t>«С ВОДОЙ И БЕЗ ВОДЫ»</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ЦЕЛЬ: Выявить факторы внешней среды, необходимые для роста и развития растений (вода, свет, тепло)</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МАТЕРИАЛ: Два одинаковых растения, вода.</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ХОД: Педагог предлагает выяснить, почему растения не могут жить без воды (растение завянет, листья высохнут, в листьях есть вода) ; что будет, если одно растение поливать, а другое нет (без полива растение засохнет, пожелтеет, листья и стебель потеряют упругость). Наблюдать за состоянием растений в течении пяти дней.</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На начало опыта (наблюдения)</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Через 5 дней, у цветка который поливали листья и стебли упругие, а у растения без воды: листья и стебель потеряли упругость, пожелтел.</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Вывод: растение без воды жить не может.</a:t>
            </a:r>
            <a:r>
              <a:rPr lang="ru-RU" dirty="0" smtClean="0"/>
              <a:t/>
            </a:r>
            <a:br>
              <a:rPr lang="ru-RU" dirty="0" smtClean="0"/>
            </a:br>
            <a:endParaRPr lang="ru-RU" dirty="0"/>
          </a:p>
        </p:txBody>
      </p:sp>
      <p:pic>
        <p:nvPicPr>
          <p:cNvPr id="2050" name="Picture 2" descr="E:\ЭКСП\ФОТО ОПЫТЫ\Новая папка\WP_20181031_15_49_02_Pro.jpg"/>
          <p:cNvPicPr>
            <a:picLocks noGrp="1" noChangeAspect="1" noChangeArrowheads="1"/>
          </p:cNvPicPr>
          <p:nvPr>
            <p:ph sz="half" idx="2"/>
          </p:nvPr>
        </p:nvPicPr>
        <p:blipFill>
          <a:blip r:embed="rId3" cstate="print"/>
          <a:srcRect/>
          <a:stretch>
            <a:fillRect/>
          </a:stretch>
        </p:blipFill>
        <p:spPr bwMode="auto">
          <a:xfrm>
            <a:off x="467544" y="980728"/>
            <a:ext cx="4038600" cy="2268596"/>
          </a:xfrm>
          <a:prstGeom prst="rect">
            <a:avLst/>
          </a:prstGeom>
          <a:noFill/>
        </p:spPr>
      </p:pic>
      <p:pic>
        <p:nvPicPr>
          <p:cNvPr id="2051" name="Picture 3" descr="E:\ЭКСП\ФОТО ОПЫТЫ\Новая папка\WP_20181031_15_51_34_Pro.jpg"/>
          <p:cNvPicPr>
            <a:picLocks noGrp="1" noChangeAspect="1" noChangeArrowheads="1"/>
          </p:cNvPicPr>
          <p:nvPr>
            <p:ph sz="half" idx="1"/>
          </p:nvPr>
        </p:nvPicPr>
        <p:blipFill>
          <a:blip r:embed="rId4" cstate="print"/>
          <a:srcRect/>
          <a:stretch>
            <a:fillRect/>
          </a:stretch>
        </p:blipFill>
        <p:spPr bwMode="auto">
          <a:xfrm>
            <a:off x="467544" y="3789040"/>
            <a:ext cx="4038600" cy="2268596"/>
          </a:xfrm>
          <a:prstGeom prst="rect">
            <a:avLst/>
          </a:prstGeom>
          <a:noFill/>
        </p:spPr>
      </p:pic>
      <p:pic>
        <p:nvPicPr>
          <p:cNvPr id="8" name="Picture 2" descr="E:\ЭКСП\ФОТО ОПЫТЫ\Новая папка\WP_20181101_09_47_59_Pro.jpg"/>
          <p:cNvPicPr>
            <a:picLocks noChangeAspect="1" noChangeArrowheads="1"/>
          </p:cNvPicPr>
          <p:nvPr/>
        </p:nvPicPr>
        <p:blipFill>
          <a:blip r:embed="rId5" cstate="print"/>
          <a:srcRect/>
          <a:stretch>
            <a:fillRect/>
          </a:stretch>
        </p:blipFill>
        <p:spPr bwMode="auto">
          <a:xfrm>
            <a:off x="4716016" y="3789040"/>
            <a:ext cx="4038600" cy="2268596"/>
          </a:xfrm>
          <a:prstGeom prst="rect">
            <a:avLst/>
          </a:prstGeom>
          <a:noFill/>
        </p:spPr>
      </p:pic>
      <p:sp>
        <p:nvSpPr>
          <p:cNvPr id="10" name="Стрелка вниз 9"/>
          <p:cNvSpPr/>
          <p:nvPr/>
        </p:nvSpPr>
        <p:spPr>
          <a:xfrm>
            <a:off x="2771800" y="3212976"/>
            <a:ext cx="311248" cy="5839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Стрелка вправо 10"/>
          <p:cNvSpPr/>
          <p:nvPr/>
        </p:nvSpPr>
        <p:spPr>
          <a:xfrm>
            <a:off x="4283968" y="4005064"/>
            <a:ext cx="650550" cy="36313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10" name="Заголовок 9"/>
          <p:cNvSpPr>
            <a:spLocks noGrp="1"/>
          </p:cNvSpPr>
          <p:nvPr>
            <p:ph type="title"/>
          </p:nvPr>
        </p:nvSpPr>
        <p:spPr>
          <a:xfrm>
            <a:off x="4139952" y="1772816"/>
            <a:ext cx="4680520" cy="1656184"/>
          </a:xfrm>
        </p:spPr>
        <p:txBody>
          <a:bodyPr>
            <a:normAutofit fontScale="90000"/>
          </a:bodyPr>
          <a:lstStyle/>
          <a:p>
            <a:pPr lvl="0" algn="l" fontAlgn="base">
              <a:spcAft>
                <a:spcPct val="0"/>
              </a:spcAft>
            </a:pPr>
            <a:r>
              <a:rPr lang="ru-RU" sz="1100" dirty="0" smtClean="0">
                <a:latin typeface="Times New Roman" pitchFamily="18" charset="0"/>
                <a:ea typeface="Times New Roman" pitchFamily="18" charset="0"/>
                <a:cs typeface="Times New Roman" pitchFamily="18" charset="0"/>
              </a:rPr>
              <a:t>ГДЕ ЛУЧШЕ РАСТЁТ?</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ЦЕЛЬ ЭКСПЕРИМЕНТА, Установить необходимость почвы для жизни растений, влияние качества почвы на рост и развитие растений, выделить почвы, разные по составу.</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МАТЕРИАЛЫ:</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Лук, чернозём, глина, песок, камни.</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ПРОЦЕСС:</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Вместе с детьми выбрать почву для посадки растений.</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Дети сажают лук в разную почву.</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Наблюдают за ростом лука при одинаковом уходе за ними в течение двух недель.</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Делают вывод.</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ИТОГИ: В глине растение не растет, а в чернозёме - растению хорошо. При пересадке в чернозем у лука отмечается хороший рост. В песке лук растет вначале хорошо, затем отстаёт в росте, в камнях лук не растет.</a:t>
            </a:r>
            <a:r>
              <a:rPr lang="ru-RU" sz="900" dirty="0" smtClean="0">
                <a:latin typeface="Times New Roman" pitchFamily="18" charset="0"/>
                <a:ea typeface="Times New Roman" pitchFamily="18" charset="0"/>
                <a:cs typeface="Times New Roman" pitchFamily="18" charset="0"/>
              </a:rPr>
              <a:t/>
            </a:r>
            <a:br>
              <a:rPr lang="ru-RU" sz="900" dirty="0" smtClean="0">
                <a:latin typeface="Times New Roman" pitchFamily="18" charset="0"/>
                <a:ea typeface="Times New Roman" pitchFamily="18" charset="0"/>
                <a:cs typeface="Times New Roman" pitchFamily="18" charset="0"/>
              </a:rPr>
            </a:br>
            <a:r>
              <a:rPr lang="ru-RU" sz="1100" dirty="0" smtClean="0">
                <a:latin typeface="Times New Roman" pitchFamily="18" charset="0"/>
                <a:ea typeface="Times New Roman" pitchFamily="18" charset="0"/>
                <a:cs typeface="Times New Roman" pitchFamily="18" charset="0"/>
              </a:rPr>
              <a:t>ПОЧЕМУ? В черноземе лук растет хорошо, потому что много питательных веществ. Почва хорошо проводит влагу и воздух, она рыхлая. В песке лук вначале растет потому, что в нем много влаги для образования корней. Но в песке мало питательных веществ так необходимых для роста растений. Глина очень твердая по качеству в неё очень плохо проходит вода, в ней нет воздуха и питательных веществ, в камнях есть воздух, но нет питательных веществ.</a:t>
            </a:r>
            <a:r>
              <a:rPr lang="ru-RU" sz="4800" dirty="0" smtClean="0">
                <a:latin typeface="Arial" pitchFamily="34" charset="0"/>
                <a:cs typeface="Arial" pitchFamily="34" charset="0"/>
              </a:rPr>
              <a:t/>
            </a:r>
            <a:br>
              <a:rPr lang="ru-RU" sz="4800" dirty="0" smtClean="0">
                <a:latin typeface="Arial" pitchFamily="34" charset="0"/>
                <a:cs typeface="Arial" pitchFamily="34" charset="0"/>
              </a:rPr>
            </a:br>
            <a:endParaRPr lang="ru-RU" dirty="0"/>
          </a:p>
        </p:txBody>
      </p:sp>
      <p:pic>
        <p:nvPicPr>
          <p:cNvPr id="3075" name="Picture 3" descr="E:\ЭКСП\ФОТО ОПЫТЫ\Новая папка\WP_20181101_10_15_59_Pro.jpg"/>
          <p:cNvPicPr>
            <a:picLocks noGrp="1" noChangeAspect="1" noChangeArrowheads="1"/>
          </p:cNvPicPr>
          <p:nvPr>
            <p:ph sz="half" idx="4294967295"/>
          </p:nvPr>
        </p:nvPicPr>
        <p:blipFill>
          <a:blip r:embed="rId3" cstate="print"/>
          <a:srcRect/>
          <a:stretch>
            <a:fillRect/>
          </a:stretch>
        </p:blipFill>
        <p:spPr bwMode="auto">
          <a:xfrm>
            <a:off x="539552" y="548680"/>
            <a:ext cx="849313" cy="1512888"/>
          </a:xfrm>
          <a:prstGeom prst="rect">
            <a:avLst/>
          </a:prstGeom>
          <a:noFill/>
        </p:spPr>
      </p:pic>
      <p:pic>
        <p:nvPicPr>
          <p:cNvPr id="3076" name="Picture 4" descr="E:\ЭКСП\ФОТО ОПЫТЫ\Новая папка\WP_20181101_10_25_21_Pro.jpg"/>
          <p:cNvPicPr>
            <a:picLocks noGrp="1" noChangeAspect="1" noChangeArrowheads="1"/>
          </p:cNvPicPr>
          <p:nvPr>
            <p:ph sz="half" idx="4294967295"/>
          </p:nvPr>
        </p:nvPicPr>
        <p:blipFill>
          <a:blip r:embed="rId4" cstate="print"/>
          <a:srcRect/>
          <a:stretch>
            <a:fillRect/>
          </a:stretch>
        </p:blipFill>
        <p:spPr bwMode="auto">
          <a:xfrm>
            <a:off x="1691680" y="548680"/>
            <a:ext cx="1309688" cy="1512888"/>
          </a:xfrm>
          <a:prstGeom prst="rect">
            <a:avLst/>
          </a:prstGeom>
          <a:noFill/>
        </p:spPr>
      </p:pic>
      <p:pic>
        <p:nvPicPr>
          <p:cNvPr id="9" name="Picture 2" descr="E:\ЭКСП\ФОТО ОПЫТЫ\Новая папка\WP_20181101_10_21_05_Pro.jpg"/>
          <p:cNvPicPr>
            <a:picLocks noChangeAspect="1" noChangeArrowheads="1"/>
          </p:cNvPicPr>
          <p:nvPr/>
        </p:nvPicPr>
        <p:blipFill>
          <a:blip r:embed="rId5" cstate="print"/>
          <a:srcRect/>
          <a:stretch>
            <a:fillRect/>
          </a:stretch>
        </p:blipFill>
        <p:spPr bwMode="auto">
          <a:xfrm>
            <a:off x="3203848" y="548680"/>
            <a:ext cx="846401" cy="1506780"/>
          </a:xfrm>
          <a:prstGeom prst="rect">
            <a:avLst/>
          </a:prstGeom>
          <a:noFill/>
        </p:spPr>
      </p:pic>
      <p:pic>
        <p:nvPicPr>
          <p:cNvPr id="14" name="Picture 3" descr="E:\ЭКСП\ФОТО ОПЫТЫ\Новая папка\WP_20181101_16_16_54_Pro.jpg"/>
          <p:cNvPicPr>
            <a:picLocks noChangeAspect="1" noChangeArrowheads="1"/>
          </p:cNvPicPr>
          <p:nvPr/>
        </p:nvPicPr>
        <p:blipFill>
          <a:blip r:embed="rId6" cstate="print"/>
          <a:srcRect/>
          <a:stretch>
            <a:fillRect/>
          </a:stretch>
        </p:blipFill>
        <p:spPr bwMode="auto">
          <a:xfrm>
            <a:off x="467544" y="2132856"/>
            <a:ext cx="3589322" cy="2016224"/>
          </a:xfrm>
          <a:prstGeom prst="rect">
            <a:avLst/>
          </a:prstGeom>
          <a:noFill/>
        </p:spPr>
      </p:pic>
      <p:pic>
        <p:nvPicPr>
          <p:cNvPr id="16" name="Picture 4" descr="E:\ЭКСП\ФОТО ОПЫТЫ\Новая папка\WP_20181101_16_20_07_Pro.jpg"/>
          <p:cNvPicPr>
            <a:picLocks noChangeAspect="1" noChangeArrowheads="1"/>
          </p:cNvPicPr>
          <p:nvPr/>
        </p:nvPicPr>
        <p:blipFill>
          <a:blip r:embed="rId7" cstate="print"/>
          <a:srcRect/>
          <a:stretch>
            <a:fillRect/>
          </a:stretch>
        </p:blipFill>
        <p:spPr bwMode="auto">
          <a:xfrm>
            <a:off x="539552" y="4293096"/>
            <a:ext cx="3528392" cy="1981998"/>
          </a:xfrm>
          <a:prstGeom prst="rect">
            <a:avLst/>
          </a:prstGeom>
          <a:noFill/>
        </p:spPr>
      </p:pic>
      <p:sp>
        <p:nvSpPr>
          <p:cNvPr id="14337" name="Rectangle 1"/>
          <p:cNvSpPr>
            <a:spLocks noChangeArrowheads="1"/>
          </p:cNvSpPr>
          <p:nvPr/>
        </p:nvSpPr>
        <p:spPr bwMode="auto">
          <a:xfrm>
            <a:off x="0" y="-2033551"/>
            <a:ext cx="184731"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Arial" pitchFamily="34" charset="0"/>
              <a:ea typeface="Times New Roman" pitchFamily="18" charset="0"/>
              <a:cs typeface="Arial" pitchFamily="34" charset="0"/>
            </a:endParaRPr>
          </a:p>
        </p:txBody>
      </p:sp>
      <p:sp>
        <p:nvSpPr>
          <p:cNvPr id="11" name="Стрелка вниз 10"/>
          <p:cNvSpPr/>
          <p:nvPr/>
        </p:nvSpPr>
        <p:spPr>
          <a:xfrm>
            <a:off x="1763688" y="1844824"/>
            <a:ext cx="288032" cy="7200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2" name="Стрелка вниз 11"/>
          <p:cNvSpPr/>
          <p:nvPr/>
        </p:nvSpPr>
        <p:spPr>
          <a:xfrm>
            <a:off x="2123728" y="3717032"/>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3" name="Стрелка вправо 12"/>
          <p:cNvSpPr/>
          <p:nvPr/>
        </p:nvSpPr>
        <p:spPr>
          <a:xfrm>
            <a:off x="3851920" y="5013176"/>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5" name="Заголовок 4"/>
          <p:cNvSpPr>
            <a:spLocks noGrp="1"/>
          </p:cNvSpPr>
          <p:nvPr>
            <p:ph type="title"/>
          </p:nvPr>
        </p:nvSpPr>
        <p:spPr>
          <a:xfrm>
            <a:off x="3707904" y="548680"/>
            <a:ext cx="4978896" cy="3384376"/>
          </a:xfrm>
        </p:spPr>
        <p:txBody>
          <a:bodyPr>
            <a:noAutofit/>
          </a:bodyPr>
          <a:lstStyle/>
          <a:p>
            <a:r>
              <a:rPr lang="ru-RU" sz="1400"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На свету и в темноте»</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Цель</a:t>
            </a:r>
            <a:r>
              <a:rPr lang="ru-RU" sz="1400" dirty="0" smtClean="0">
                <a:latin typeface="Times New Roman" pitchFamily="18" charset="0"/>
                <a:cs typeface="Times New Roman" pitchFamily="18" charset="0"/>
              </a:rPr>
              <a:t>: определить факторы внешней среды, необходимые для роста и развития растений.</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Оборудование</a:t>
            </a:r>
            <a:r>
              <a:rPr lang="ru-RU" sz="1400" dirty="0" smtClean="0">
                <a:latin typeface="Times New Roman" pitchFamily="18" charset="0"/>
                <a:cs typeface="Times New Roman" pitchFamily="18" charset="0"/>
              </a:rPr>
              <a:t>: лук, коробка из прочного картона, две емкости с землей.</a:t>
            </a:r>
            <a:br>
              <a:rPr lang="ru-RU" sz="1400"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Ход опыта</a:t>
            </a:r>
            <a:r>
              <a:rPr lang="ru-RU" sz="1400" dirty="0" smtClean="0">
                <a:latin typeface="Times New Roman" pitchFamily="18" charset="0"/>
                <a:cs typeface="Times New Roman" pitchFamily="18" charset="0"/>
              </a:rPr>
              <a:t>: Выясним, с помощью выращивания лука, нужен ли свет для жизни растений. Закрываем часть лука колпаком из плотного темного картона. Зарисовываем результат опыта через 7—10 дней (</a:t>
            </a:r>
            <a:r>
              <a:rPr lang="ru-RU" sz="1400" i="1" dirty="0" smtClean="0">
                <a:latin typeface="Times New Roman" pitchFamily="18" charset="0"/>
                <a:cs typeface="Times New Roman" pitchFamily="18" charset="0"/>
              </a:rPr>
              <a:t>лук под колпаком стал светлым</a:t>
            </a:r>
            <a:r>
              <a:rPr lang="ru-RU" sz="1400" dirty="0" smtClean="0">
                <a:latin typeface="Times New Roman" pitchFamily="18" charset="0"/>
                <a:cs typeface="Times New Roman" pitchFamily="18" charset="0"/>
              </a:rPr>
              <a:t>). Убираем колпак. Через 7—10 дней вновь зарисовываем результат (</a:t>
            </a:r>
            <a:r>
              <a:rPr lang="ru-RU" sz="1400" i="1" dirty="0" smtClean="0">
                <a:latin typeface="Times New Roman" pitchFamily="18" charset="0"/>
                <a:cs typeface="Times New Roman" pitchFamily="18" charset="0"/>
              </a:rPr>
              <a:t>лук на свету позеленел — значит в нем происходит фотосинтез (питание)</a:t>
            </a:r>
            <a:r>
              <a:rPr lang="ru-RU" sz="1400" dirty="0" smtClean="0">
                <a:latin typeface="Times New Roman" pitchFamily="18" charset="0"/>
                <a:cs typeface="Times New Roman" pitchFamily="18" charset="0"/>
              </a:rPr>
              <a:t>.</a:t>
            </a:r>
            <a:r>
              <a:rPr lang="ru-RU" sz="1400" dirty="0" smtClean="0"/>
              <a:t/>
            </a:r>
            <a:br>
              <a:rPr lang="ru-RU" sz="1400" dirty="0" smtClean="0"/>
            </a:br>
            <a:r>
              <a:rPr lang="ru-RU" sz="1400" dirty="0" smtClean="0"/>
              <a:t/>
            </a:r>
            <a:br>
              <a:rPr lang="ru-RU" sz="1400" dirty="0" smtClean="0"/>
            </a:br>
            <a:endParaRPr lang="ru-RU" sz="1400" dirty="0"/>
          </a:p>
        </p:txBody>
      </p:sp>
      <p:pic>
        <p:nvPicPr>
          <p:cNvPr id="5122" name="Picture 2" descr="E:\ЭКСП\ФОТО ОПЫТЫ\Новая папка\WP_20181101_10_33_35_Pro.jpg"/>
          <p:cNvPicPr>
            <a:picLocks noGrp="1" noChangeAspect="1" noChangeArrowheads="1"/>
          </p:cNvPicPr>
          <p:nvPr>
            <p:ph sz="half" idx="1"/>
          </p:nvPr>
        </p:nvPicPr>
        <p:blipFill>
          <a:blip r:embed="rId3" cstate="print"/>
          <a:srcRect/>
          <a:stretch>
            <a:fillRect/>
          </a:stretch>
        </p:blipFill>
        <p:spPr bwMode="auto">
          <a:xfrm>
            <a:off x="611560" y="476672"/>
            <a:ext cx="2746648" cy="2544927"/>
          </a:xfrm>
          <a:prstGeom prst="rect">
            <a:avLst/>
          </a:prstGeom>
          <a:noFill/>
        </p:spPr>
      </p:pic>
      <p:pic>
        <p:nvPicPr>
          <p:cNvPr id="5123" name="Picture 3" descr="E:\ЭКСП\ФОТО ОПЫТЫ\Новая папка\WP_20181101_10_34_12_Pro.jpg"/>
          <p:cNvPicPr>
            <a:picLocks noGrp="1" noChangeAspect="1" noChangeArrowheads="1"/>
          </p:cNvPicPr>
          <p:nvPr>
            <p:ph sz="half" idx="2"/>
          </p:nvPr>
        </p:nvPicPr>
        <p:blipFill>
          <a:blip r:embed="rId4" cstate="print"/>
          <a:srcRect/>
          <a:stretch>
            <a:fillRect/>
          </a:stretch>
        </p:blipFill>
        <p:spPr bwMode="auto">
          <a:xfrm>
            <a:off x="467544" y="3140968"/>
            <a:ext cx="3076561" cy="1728192"/>
          </a:xfrm>
          <a:prstGeom prst="rect">
            <a:avLst/>
          </a:prstGeom>
          <a:noFill/>
        </p:spPr>
      </p:pic>
      <p:pic>
        <p:nvPicPr>
          <p:cNvPr id="8" name="Picture 5" descr="E:\ЭКСП\ФОТО ОПЫТЫ\Новая папка\WP_20181101_16_12_46_Pro.jpg"/>
          <p:cNvPicPr>
            <a:picLocks noChangeAspect="1" noChangeArrowheads="1"/>
          </p:cNvPicPr>
          <p:nvPr/>
        </p:nvPicPr>
        <p:blipFill>
          <a:blip r:embed="rId5" cstate="print"/>
          <a:srcRect/>
          <a:stretch>
            <a:fillRect/>
          </a:stretch>
        </p:blipFill>
        <p:spPr bwMode="auto">
          <a:xfrm>
            <a:off x="467544" y="5013176"/>
            <a:ext cx="3076562" cy="1728192"/>
          </a:xfrm>
          <a:prstGeom prst="rect">
            <a:avLst/>
          </a:prstGeom>
          <a:noFill/>
        </p:spPr>
      </p:pic>
      <p:sp>
        <p:nvSpPr>
          <p:cNvPr id="7" name="Стрелка вниз 6"/>
          <p:cNvSpPr/>
          <p:nvPr/>
        </p:nvSpPr>
        <p:spPr>
          <a:xfrm>
            <a:off x="1619672" y="2924944"/>
            <a:ext cx="360040" cy="40234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Стрелка вниз 8"/>
          <p:cNvSpPr/>
          <p:nvPr/>
        </p:nvSpPr>
        <p:spPr>
          <a:xfrm>
            <a:off x="1763688" y="4797152"/>
            <a:ext cx="288032" cy="40234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0" name="Стрелка вправо 9"/>
          <p:cNvSpPr/>
          <p:nvPr/>
        </p:nvSpPr>
        <p:spPr>
          <a:xfrm>
            <a:off x="3347864" y="5661248"/>
            <a:ext cx="648072" cy="34061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2" name="Заголовок 1"/>
          <p:cNvSpPr>
            <a:spLocks noGrp="1"/>
          </p:cNvSpPr>
          <p:nvPr>
            <p:ph type="title" idx="4294967295"/>
          </p:nvPr>
        </p:nvSpPr>
        <p:spPr>
          <a:xfrm>
            <a:off x="1331640" y="571480"/>
            <a:ext cx="6240756" cy="2214578"/>
          </a:xfrm>
        </p:spPr>
        <p:txBody>
          <a:bodyPr>
            <a:noAutofit/>
          </a:bodyPr>
          <a:lstStyle/>
          <a:p>
            <a:r>
              <a:rPr lang="ru-RU" sz="2800" b="1" dirty="0" smtClean="0">
                <a:solidFill>
                  <a:srgbClr val="0F1F0F"/>
                </a:solidFill>
              </a:rPr>
              <a:t>Прежде, чем давать знания,</a:t>
            </a:r>
            <a:br>
              <a:rPr lang="ru-RU" sz="2800" b="1" dirty="0" smtClean="0">
                <a:solidFill>
                  <a:srgbClr val="0F1F0F"/>
                </a:solidFill>
              </a:rPr>
            </a:br>
            <a:r>
              <a:rPr lang="ru-RU" sz="2800" b="1" dirty="0" smtClean="0">
                <a:solidFill>
                  <a:srgbClr val="0F1F0F"/>
                </a:solidFill>
              </a:rPr>
              <a:t> надо</a:t>
            </a:r>
            <a:r>
              <a:rPr lang="ru-RU" sz="2800" dirty="0" smtClean="0">
                <a:solidFill>
                  <a:srgbClr val="0F1F0F"/>
                </a:solidFill>
              </a:rPr>
              <a:t> </a:t>
            </a:r>
            <a:r>
              <a:rPr lang="ru-RU" sz="2800" b="1" dirty="0" smtClean="0">
                <a:solidFill>
                  <a:srgbClr val="0F1F0F"/>
                </a:solidFill>
              </a:rPr>
              <a:t>научить думать, воспринимать,</a:t>
            </a:r>
            <a:r>
              <a:rPr lang="ru-RU" sz="2800" dirty="0" smtClean="0">
                <a:solidFill>
                  <a:srgbClr val="0F1F0F"/>
                </a:solidFill>
              </a:rPr>
              <a:t> </a:t>
            </a:r>
            <a:r>
              <a:rPr lang="ru-RU" sz="2800" b="1" dirty="0" smtClean="0">
                <a:solidFill>
                  <a:srgbClr val="0F1F0F"/>
                </a:solidFill>
              </a:rPr>
              <a:t>наблюдать.</a:t>
            </a:r>
            <a:r>
              <a:rPr lang="ru-RU" sz="2800" dirty="0" smtClean="0">
                <a:solidFill>
                  <a:srgbClr val="0F1F0F"/>
                </a:solidFill>
              </a:rPr>
              <a:t/>
            </a:r>
            <a:br>
              <a:rPr lang="ru-RU" sz="2800" dirty="0" smtClean="0">
                <a:solidFill>
                  <a:srgbClr val="0F1F0F"/>
                </a:solidFill>
              </a:rPr>
            </a:br>
            <a:r>
              <a:rPr lang="ru-RU" sz="2800" dirty="0" smtClean="0">
                <a:solidFill>
                  <a:srgbClr val="0F1F0F"/>
                </a:solidFill>
              </a:rPr>
              <a:t>В. Сухомлинский</a:t>
            </a:r>
            <a:r>
              <a:rPr lang="ru-RU" sz="2800" dirty="0" smtClean="0"/>
              <a:t/>
            </a:r>
            <a:br>
              <a:rPr lang="ru-RU" sz="2800" dirty="0" smtClean="0"/>
            </a:br>
            <a:endParaRPr lang="ru-RU" sz="2800" dirty="0">
              <a:latin typeface="Times New Roman" pitchFamily="18" charset="0"/>
              <a:cs typeface="Times New Roman" pitchFamily="18" charset="0"/>
            </a:endParaRPr>
          </a:p>
        </p:txBody>
      </p:sp>
      <p:pic>
        <p:nvPicPr>
          <p:cNvPr id="5" name="Picture 4" descr="C:\Users\1\Desktop\ЭКСП\Опыты раскраска\009.jpg"/>
          <p:cNvPicPr>
            <a:picLocks noChangeAspect="1" noChangeArrowheads="1"/>
          </p:cNvPicPr>
          <p:nvPr/>
        </p:nvPicPr>
        <p:blipFill>
          <a:blip r:embed="rId3" cstate="print"/>
          <a:srcRect/>
          <a:stretch>
            <a:fillRect/>
          </a:stretch>
        </p:blipFill>
        <p:spPr bwMode="auto">
          <a:xfrm flipH="1">
            <a:off x="785786" y="1857364"/>
            <a:ext cx="1714512" cy="2658413"/>
          </a:xfrm>
          <a:prstGeom prst="rect">
            <a:avLst/>
          </a:prstGeom>
          <a:noFill/>
        </p:spPr>
      </p:pic>
      <p:pic>
        <p:nvPicPr>
          <p:cNvPr id="6" name="Picture 3" descr="C:\Users\1\Desktop\ЭКСП\Опыты раскраска\no-translate-detected_29937-1066.jpg"/>
          <p:cNvPicPr>
            <a:picLocks noChangeAspect="1" noChangeArrowheads="1"/>
          </p:cNvPicPr>
          <p:nvPr/>
        </p:nvPicPr>
        <p:blipFill>
          <a:blip r:embed="rId4" cstate="print"/>
          <a:srcRect/>
          <a:stretch>
            <a:fillRect/>
          </a:stretch>
        </p:blipFill>
        <p:spPr bwMode="auto">
          <a:xfrm>
            <a:off x="6572264" y="1500174"/>
            <a:ext cx="2116257" cy="2928958"/>
          </a:xfrm>
          <a:prstGeom prst="rect">
            <a:avLst/>
          </a:prstGeom>
          <a:noFill/>
        </p:spPr>
      </p:pic>
      <p:pic>
        <p:nvPicPr>
          <p:cNvPr id="7" name="Picture 6" descr="http://cliparts.co/cliparts/6cy/8GA/6cy8GArcn.jpg"/>
          <p:cNvPicPr>
            <a:picLocks noChangeAspect="1" noChangeArrowheads="1"/>
          </p:cNvPicPr>
          <p:nvPr/>
        </p:nvPicPr>
        <p:blipFill>
          <a:blip r:embed="rId5" cstate="print"/>
          <a:srcRect/>
          <a:stretch>
            <a:fillRect/>
          </a:stretch>
        </p:blipFill>
        <p:spPr bwMode="auto">
          <a:xfrm>
            <a:off x="4143372" y="2357430"/>
            <a:ext cx="1143008" cy="20520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5" name="Заголовок 4"/>
          <p:cNvSpPr>
            <a:spLocks noGrp="1"/>
          </p:cNvSpPr>
          <p:nvPr>
            <p:ph type="title"/>
          </p:nvPr>
        </p:nvSpPr>
        <p:spPr>
          <a:xfrm>
            <a:off x="4572000" y="1196752"/>
            <a:ext cx="4114800" cy="2664296"/>
          </a:xfrm>
        </p:spPr>
        <p:txBody>
          <a:bodyPr>
            <a:noAutofit/>
          </a:bodyPr>
          <a:lstStyle/>
          <a:p>
            <a:r>
              <a:rPr lang="ru-RU" sz="1200" b="1" dirty="0" smtClean="0">
                <a:latin typeface="Times New Roman" pitchFamily="18" charset="0"/>
                <a:cs typeface="Times New Roman" pitchFamily="18" charset="0"/>
              </a:rPr>
              <a:t>Происходит ли фотосинтез в темноте?</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Цель</a:t>
            </a:r>
            <a:r>
              <a:rPr lang="ru-RU" sz="1200" dirty="0" smtClean="0">
                <a:latin typeface="Times New Roman" pitchFamily="18" charset="0"/>
                <a:cs typeface="Times New Roman" pitchFamily="18" charset="0"/>
              </a:rPr>
              <a:t>: доказать, что фотосинтез в растениях происходит только на свету.</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Оборудование</a:t>
            </a:r>
            <a:r>
              <a:rPr lang="ru-RU" sz="1200" dirty="0" smtClean="0">
                <a:latin typeface="Times New Roman" pitchFamily="18" charset="0"/>
                <a:cs typeface="Times New Roman" pitchFamily="18" charset="0"/>
              </a:rPr>
              <a:t>: комнатные растения с твердыми листьями (фикус) лейкопластырь.</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Ход опыта</a:t>
            </a:r>
            <a:r>
              <a:rPr lang="ru-RU" sz="1200" dirty="0" smtClean="0">
                <a:latin typeface="Times New Roman" pitchFamily="18" charset="0"/>
                <a:cs typeface="Times New Roman" pitchFamily="18" charset="0"/>
              </a:rPr>
              <a:t>: Загадка: что будет, если на часть листа не будет падать свет (</a:t>
            </a:r>
            <a:r>
              <a:rPr lang="ru-RU" sz="1200" i="1" dirty="0" smtClean="0">
                <a:latin typeface="Times New Roman" pitchFamily="18" charset="0"/>
                <a:cs typeface="Times New Roman" pitchFamily="18" charset="0"/>
              </a:rPr>
              <a:t>часть листа будет светлее</a:t>
            </a:r>
            <a:r>
              <a:rPr lang="ru-RU" sz="1200" dirty="0" smtClean="0">
                <a:latin typeface="Times New Roman" pitchFamily="18" charset="0"/>
                <a:cs typeface="Times New Roman" pitchFamily="18" charset="0"/>
              </a:rPr>
              <a:t>). Проверим опытом: часть листа заклейте пластырем, растение поставьте к источнику света на неделю. Через неделю пластырь снимите. </a:t>
            </a:r>
            <a:br>
              <a:rPr lang="ru-RU"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Вывод:</a:t>
            </a:r>
            <a:r>
              <a:rPr lang="ru-RU" sz="1200" dirty="0" smtClean="0">
                <a:latin typeface="Times New Roman" pitchFamily="18" charset="0"/>
                <a:cs typeface="Times New Roman" pitchFamily="18" charset="0"/>
              </a:rPr>
              <a:t> без света фотосинтеза в растениях не происходит.</a:t>
            </a:r>
            <a:r>
              <a:rPr lang="ru-RU" sz="1100" dirty="0" smtClean="0"/>
              <a:t/>
            </a:r>
            <a:br>
              <a:rPr lang="ru-RU" sz="1100" dirty="0" smtClean="0"/>
            </a:br>
            <a:r>
              <a:rPr lang="ru-RU" sz="3600" dirty="0" smtClean="0"/>
              <a:t/>
            </a:r>
            <a:br>
              <a:rPr lang="ru-RU" sz="3600" dirty="0" smtClean="0"/>
            </a:br>
            <a:endParaRPr lang="ru-RU" sz="3600" dirty="0"/>
          </a:p>
        </p:txBody>
      </p:sp>
      <p:pic>
        <p:nvPicPr>
          <p:cNvPr id="4102" name="Picture 6" descr="E:\ЭКСП\ФОТО ОПЫТЫ\Новая папка\WP_20181102_09_57_51_Pro.jpg"/>
          <p:cNvPicPr>
            <a:picLocks noGrp="1" noChangeAspect="1" noChangeArrowheads="1"/>
          </p:cNvPicPr>
          <p:nvPr>
            <p:ph sz="half" idx="1"/>
          </p:nvPr>
        </p:nvPicPr>
        <p:blipFill>
          <a:blip r:embed="rId3" cstate="print"/>
          <a:srcRect/>
          <a:stretch>
            <a:fillRect/>
          </a:stretch>
        </p:blipFill>
        <p:spPr bwMode="auto">
          <a:xfrm>
            <a:off x="467544" y="980728"/>
            <a:ext cx="4038600" cy="2268596"/>
          </a:xfrm>
          <a:prstGeom prst="rect">
            <a:avLst/>
          </a:prstGeom>
          <a:noFill/>
        </p:spPr>
      </p:pic>
      <p:pic>
        <p:nvPicPr>
          <p:cNvPr id="4103" name="Picture 7" descr="E:\ЭКСП\ФОТО ОПЫТЫ\Новая папка\WP_20181102_09_58_50_Pro.jpg"/>
          <p:cNvPicPr>
            <a:picLocks noGrp="1" noChangeAspect="1" noChangeArrowheads="1"/>
          </p:cNvPicPr>
          <p:nvPr>
            <p:ph sz="half" idx="2"/>
          </p:nvPr>
        </p:nvPicPr>
        <p:blipFill>
          <a:blip r:embed="rId4" cstate="print"/>
          <a:srcRect/>
          <a:stretch>
            <a:fillRect/>
          </a:stretch>
        </p:blipFill>
        <p:spPr bwMode="auto">
          <a:xfrm>
            <a:off x="467544" y="3861048"/>
            <a:ext cx="4038600" cy="2268596"/>
          </a:xfrm>
          <a:prstGeom prst="rect">
            <a:avLst/>
          </a:prstGeom>
          <a:noFill/>
        </p:spPr>
      </p:pic>
      <p:pic>
        <p:nvPicPr>
          <p:cNvPr id="16" name="Picture 2" descr="E:\ЭКСП\ФОТО ОПЫТЫ\Новая папка\WP_20181102_10_00_44_Pro.jpg"/>
          <p:cNvPicPr>
            <a:picLocks noChangeAspect="1" noChangeArrowheads="1"/>
          </p:cNvPicPr>
          <p:nvPr/>
        </p:nvPicPr>
        <p:blipFill>
          <a:blip r:embed="rId5" cstate="print"/>
          <a:srcRect/>
          <a:stretch>
            <a:fillRect/>
          </a:stretch>
        </p:blipFill>
        <p:spPr bwMode="auto">
          <a:xfrm>
            <a:off x="4572000" y="3861048"/>
            <a:ext cx="4038600" cy="2268596"/>
          </a:xfrm>
          <a:prstGeom prst="rect">
            <a:avLst/>
          </a:prstGeom>
          <a:noFill/>
        </p:spPr>
      </p:pic>
      <p:sp>
        <p:nvSpPr>
          <p:cNvPr id="7" name="Стрелка вниз 6"/>
          <p:cNvSpPr/>
          <p:nvPr/>
        </p:nvSpPr>
        <p:spPr>
          <a:xfrm>
            <a:off x="2051720" y="3068960"/>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право 7"/>
          <p:cNvSpPr/>
          <p:nvPr/>
        </p:nvSpPr>
        <p:spPr>
          <a:xfrm>
            <a:off x="4067944" y="4221088"/>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5" name="Заголовок 4"/>
          <p:cNvSpPr>
            <a:spLocks noGrp="1"/>
          </p:cNvSpPr>
          <p:nvPr>
            <p:ph type="title"/>
          </p:nvPr>
        </p:nvSpPr>
        <p:spPr>
          <a:xfrm>
            <a:off x="4572000" y="764704"/>
            <a:ext cx="4114800" cy="3528392"/>
          </a:xfrm>
        </p:spPr>
        <p:txBody>
          <a:bodyPr>
            <a:normAutofit fontScale="90000"/>
          </a:bodyPr>
          <a:lstStyle/>
          <a:p>
            <a:r>
              <a:rPr lang="ru-RU" sz="1600" b="1" dirty="0" smtClean="0">
                <a:latin typeface="Times New Roman" pitchFamily="18" charset="0"/>
                <a:cs typeface="Times New Roman" pitchFamily="18" charset="0"/>
              </a:rPr>
              <a:t>Какие корни у растений тундры?</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Цель</a:t>
            </a:r>
            <a:r>
              <a:rPr lang="ru-RU" sz="1600" dirty="0" smtClean="0">
                <a:latin typeface="Times New Roman" pitchFamily="18" charset="0"/>
                <a:cs typeface="Times New Roman" pitchFamily="18" charset="0"/>
              </a:rPr>
              <a:t>: понимать взаимосвязь строения корней с особенностями почвы в тундре.</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Оборудование</a:t>
            </a:r>
            <a:r>
              <a:rPr lang="ru-RU" sz="1600" dirty="0" smtClean="0">
                <a:latin typeface="Times New Roman" pitchFamily="18" charset="0"/>
                <a:cs typeface="Times New Roman" pitchFamily="18" charset="0"/>
              </a:rPr>
              <a:t>: пророщенная фасоль, влажная ткань, термометр, вата в высокой прозрачной емкости.</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Ход опыта</a:t>
            </a:r>
            <a:r>
              <a:rPr lang="ru-RU" sz="1600" dirty="0" smtClean="0">
                <a:latin typeface="Times New Roman" pitchFamily="18" charset="0"/>
                <a:cs typeface="Times New Roman" pitchFamily="18" charset="0"/>
              </a:rPr>
              <a:t>: Назовите особенности почвы в тундре… Да, мерзлота. Выясните, какими должны быть корни, чтобы растения могли жить при мерзлоте. Поместите проращённые бобы на толстый слой влажной ваты, прикройте влажной тканью, поставьте на холодный подоконник, наблюдайте в течение недели за ростом корней, их направлением. </a:t>
            </a:r>
            <a:r>
              <a:rPr lang="ru-RU" sz="1600" b="1" dirty="0" smtClean="0">
                <a:latin typeface="Times New Roman" pitchFamily="18" charset="0"/>
                <a:cs typeface="Times New Roman" pitchFamily="18" charset="0"/>
              </a:rPr>
              <a:t>Вывод:</a:t>
            </a:r>
            <a:r>
              <a:rPr lang="ru-RU" sz="1600" dirty="0" smtClean="0">
                <a:latin typeface="Times New Roman" pitchFamily="18" charset="0"/>
                <a:cs typeface="Times New Roman" pitchFamily="18" charset="0"/>
              </a:rPr>
              <a:t> в тундре корни растут в стороны, параллельно поверхности земли.</a:t>
            </a:r>
            <a:r>
              <a:rPr lang="ru-RU" dirty="0" smtClean="0"/>
              <a:t/>
            </a:r>
            <a:br>
              <a:rPr lang="ru-RU" dirty="0" smtClean="0"/>
            </a:br>
            <a:endParaRPr lang="ru-RU" dirty="0"/>
          </a:p>
        </p:txBody>
      </p:sp>
      <p:pic>
        <p:nvPicPr>
          <p:cNvPr id="6147" name="Picture 3" descr="E:\ЭКСП\ФОТО ОПЫТЫ\Новая папка\WP_20181102_10_07_36_Pro.jpg"/>
          <p:cNvPicPr>
            <a:picLocks noGrp="1" noChangeAspect="1" noChangeArrowheads="1"/>
          </p:cNvPicPr>
          <p:nvPr>
            <p:ph sz="half" idx="1"/>
          </p:nvPr>
        </p:nvPicPr>
        <p:blipFill>
          <a:blip r:embed="rId3" cstate="print"/>
          <a:srcRect/>
          <a:stretch>
            <a:fillRect/>
          </a:stretch>
        </p:blipFill>
        <p:spPr bwMode="auto">
          <a:xfrm>
            <a:off x="539552" y="620688"/>
            <a:ext cx="4038600" cy="2268596"/>
          </a:xfrm>
          <a:prstGeom prst="rect">
            <a:avLst/>
          </a:prstGeom>
          <a:noFill/>
        </p:spPr>
      </p:pic>
      <p:pic>
        <p:nvPicPr>
          <p:cNvPr id="6148" name="Picture 4" descr="E:\ЭКСП\ФОТО ОПЫТЫ\Новая папка\WP_20181102_10_08_51_Pro.jpg"/>
          <p:cNvPicPr>
            <a:picLocks noGrp="1" noChangeAspect="1" noChangeArrowheads="1"/>
          </p:cNvPicPr>
          <p:nvPr>
            <p:ph sz="half" idx="2"/>
          </p:nvPr>
        </p:nvPicPr>
        <p:blipFill>
          <a:blip r:embed="rId4" cstate="print"/>
          <a:srcRect/>
          <a:stretch>
            <a:fillRect/>
          </a:stretch>
        </p:blipFill>
        <p:spPr bwMode="auto">
          <a:xfrm>
            <a:off x="484961" y="3936825"/>
            <a:ext cx="4038600" cy="2268596"/>
          </a:xfrm>
          <a:prstGeom prst="rect">
            <a:avLst/>
          </a:prstGeom>
          <a:noFill/>
        </p:spPr>
      </p:pic>
      <p:pic>
        <p:nvPicPr>
          <p:cNvPr id="10" name="Picture 2" descr="E:\ЭКСП\ФОТО ОПЫТЫ\Новая папка\WP_20181102_10_09_59_Pro.jpg"/>
          <p:cNvPicPr>
            <a:picLocks noChangeAspect="1" noChangeArrowheads="1"/>
          </p:cNvPicPr>
          <p:nvPr/>
        </p:nvPicPr>
        <p:blipFill>
          <a:blip r:embed="rId5" cstate="print"/>
          <a:srcRect/>
          <a:stretch>
            <a:fillRect/>
          </a:stretch>
        </p:blipFill>
        <p:spPr bwMode="auto">
          <a:xfrm>
            <a:off x="4716016" y="3933056"/>
            <a:ext cx="4038600" cy="2268596"/>
          </a:xfrm>
          <a:prstGeom prst="rect">
            <a:avLst/>
          </a:prstGeom>
          <a:noFill/>
        </p:spPr>
      </p:pic>
      <p:sp>
        <p:nvSpPr>
          <p:cNvPr id="7" name="Стрелка вниз 6"/>
          <p:cNvSpPr/>
          <p:nvPr/>
        </p:nvSpPr>
        <p:spPr>
          <a:xfrm>
            <a:off x="2339752" y="2780928"/>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право 7"/>
          <p:cNvSpPr/>
          <p:nvPr/>
        </p:nvSpPr>
        <p:spPr>
          <a:xfrm>
            <a:off x="4067944" y="5517232"/>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5" name="Заголовок 4"/>
          <p:cNvSpPr>
            <a:spLocks noGrp="1"/>
          </p:cNvSpPr>
          <p:nvPr>
            <p:ph type="title"/>
          </p:nvPr>
        </p:nvSpPr>
        <p:spPr>
          <a:xfrm>
            <a:off x="4427984" y="274638"/>
            <a:ext cx="4716016" cy="3730426"/>
          </a:xfrm>
        </p:spPr>
        <p:txBody>
          <a:bodyPr>
            <a:noAutofit/>
          </a:bodyPr>
          <a:lstStyle/>
          <a:p>
            <a:r>
              <a:rPr lang="ru-RU" sz="1600" dirty="0" smtClean="0"/>
              <a:t/>
            </a:r>
            <a:br>
              <a:rPr lang="ru-RU" sz="1600" dirty="0" smtClean="0"/>
            </a:br>
            <a:r>
              <a:rPr lang="ru-RU" sz="1800" dirty="0" smtClean="0"/>
              <a:t/>
            </a:r>
            <a:br>
              <a:rPr lang="ru-RU" sz="1800" dirty="0" smtClean="0"/>
            </a:br>
            <a:r>
              <a:rPr lang="ru-RU" sz="1400" dirty="0" smtClean="0">
                <a:latin typeface="Times New Roman" pitchFamily="18" charset="0"/>
                <a:cs typeface="Times New Roman" pitchFamily="18" charset="0"/>
              </a:rPr>
              <a:t>Кому лучше?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ЦЕЛЬ ЭКСПЕРИМЕНТА: Выделить факторы внешней среды, необходимые для развития растений. Подвести детей к выводу, что для появления корней нужна вода, свет и тепло.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МАТЕРИАЛЫ: Два черенка бальзамина (Ванька мокрый), лейка с водой.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ПРОЦЕСС:</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Выяснить у детей, нужна ли вода растениям.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Один черенок  бальзамина поставить в воду  на солнышко.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Другой черенок поставить в воду в темное и холодное помещение.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Понаблюдать за растениями и сделать вывод.</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ИТОГИ: У черенка ,который находился на свету и в тепле появились корни быстрее, чем у черенка, который находился в темноте и холоде.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ПОЧЕМУ? Растению нужен свет и тепло. </a:t>
            </a:r>
            <a:br>
              <a:rPr lang="ru-RU" sz="14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7171" name="Picture 3" descr="E:\ЭКСП\ФОТО ОПЫТЫ\Новая папка\WP_20181108_09_17_02_Pro.jpg"/>
          <p:cNvPicPr>
            <a:picLocks noGrp="1" noChangeAspect="1" noChangeArrowheads="1"/>
          </p:cNvPicPr>
          <p:nvPr>
            <p:ph sz="half" idx="2"/>
          </p:nvPr>
        </p:nvPicPr>
        <p:blipFill>
          <a:blip r:embed="rId3" cstate="print"/>
          <a:srcRect/>
          <a:stretch>
            <a:fillRect/>
          </a:stretch>
        </p:blipFill>
        <p:spPr bwMode="auto">
          <a:xfrm>
            <a:off x="539552" y="1412776"/>
            <a:ext cx="3910410" cy="2196588"/>
          </a:xfrm>
          <a:prstGeom prst="rect">
            <a:avLst/>
          </a:prstGeom>
          <a:noFill/>
        </p:spPr>
      </p:pic>
      <p:pic>
        <p:nvPicPr>
          <p:cNvPr id="7172" name="Picture 4" descr="E:\ЭКСП\ФОТО ОПЫТЫ\Новая папка\WP_20181108_09_17_52_Pro.jpg"/>
          <p:cNvPicPr>
            <a:picLocks noGrp="1" noChangeAspect="1" noChangeArrowheads="1"/>
          </p:cNvPicPr>
          <p:nvPr>
            <p:ph sz="half" idx="1"/>
          </p:nvPr>
        </p:nvPicPr>
        <p:blipFill>
          <a:blip r:embed="rId4" cstate="print"/>
          <a:srcRect/>
          <a:stretch>
            <a:fillRect/>
          </a:stretch>
        </p:blipFill>
        <p:spPr bwMode="auto">
          <a:xfrm>
            <a:off x="539552" y="4077072"/>
            <a:ext cx="4038600" cy="2268596"/>
          </a:xfrm>
          <a:prstGeom prst="rect">
            <a:avLst/>
          </a:prstGeom>
          <a:noFill/>
        </p:spPr>
      </p:pic>
      <p:pic>
        <p:nvPicPr>
          <p:cNvPr id="10" name="Picture 2" descr="E:\ЭКСП\ФОТО ОПЫТЫ\Новая папка\WP_20181108_09_19_43_Pro.jpg"/>
          <p:cNvPicPr>
            <a:picLocks noChangeAspect="1" noChangeArrowheads="1"/>
          </p:cNvPicPr>
          <p:nvPr/>
        </p:nvPicPr>
        <p:blipFill>
          <a:blip r:embed="rId5" cstate="print"/>
          <a:srcRect/>
          <a:stretch>
            <a:fillRect/>
          </a:stretch>
        </p:blipFill>
        <p:spPr bwMode="auto">
          <a:xfrm>
            <a:off x="4644008" y="5085184"/>
            <a:ext cx="2200594" cy="1236136"/>
          </a:xfrm>
          <a:prstGeom prst="rect">
            <a:avLst/>
          </a:prstGeom>
          <a:noFill/>
        </p:spPr>
      </p:pic>
      <p:pic>
        <p:nvPicPr>
          <p:cNvPr id="12" name="Picture 3" descr="E:\ЭКСП\ФОТО ОПЫТЫ\Новая папка\WP_20181113_16_41_46_Pro.jpg"/>
          <p:cNvPicPr>
            <a:picLocks noChangeAspect="1" noChangeArrowheads="1"/>
          </p:cNvPicPr>
          <p:nvPr/>
        </p:nvPicPr>
        <p:blipFill>
          <a:blip r:embed="rId6" cstate="print"/>
          <a:srcRect/>
          <a:stretch>
            <a:fillRect/>
          </a:stretch>
        </p:blipFill>
        <p:spPr bwMode="auto">
          <a:xfrm>
            <a:off x="6999586" y="5085184"/>
            <a:ext cx="2144414" cy="1204578"/>
          </a:xfrm>
          <a:prstGeom prst="rect">
            <a:avLst/>
          </a:prstGeom>
          <a:noFill/>
        </p:spPr>
      </p:pic>
      <p:sp>
        <p:nvSpPr>
          <p:cNvPr id="8" name="Стрелка вниз 7"/>
          <p:cNvSpPr/>
          <p:nvPr/>
        </p:nvSpPr>
        <p:spPr>
          <a:xfrm>
            <a:off x="2339752" y="3501008"/>
            <a:ext cx="432048" cy="54636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Стрелка вправо 8"/>
          <p:cNvSpPr/>
          <p:nvPr/>
        </p:nvSpPr>
        <p:spPr>
          <a:xfrm>
            <a:off x="4427984" y="5661248"/>
            <a:ext cx="504056" cy="41262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Стрелка вправо 10"/>
          <p:cNvSpPr/>
          <p:nvPr/>
        </p:nvSpPr>
        <p:spPr>
          <a:xfrm rot="21436247">
            <a:off x="6596429" y="5316432"/>
            <a:ext cx="648072" cy="36004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1"/>
            <a:ext cx="9143999" cy="6857999"/>
          </a:xfrm>
          <a:prstGeom prst="rect">
            <a:avLst/>
          </a:prstGeom>
          <a:noFill/>
        </p:spPr>
      </p:pic>
      <p:sp>
        <p:nvSpPr>
          <p:cNvPr id="5" name="Заголовок 4"/>
          <p:cNvSpPr>
            <a:spLocks noGrp="1"/>
          </p:cNvSpPr>
          <p:nvPr>
            <p:ph type="title"/>
          </p:nvPr>
        </p:nvSpPr>
        <p:spPr>
          <a:xfrm>
            <a:off x="4427984" y="908720"/>
            <a:ext cx="4176464" cy="2952328"/>
          </a:xfrm>
        </p:spPr>
        <p:txBody>
          <a:bodyPr>
            <a:normAutofit fontScale="90000"/>
          </a:bodyPr>
          <a:lstStyle/>
          <a:p>
            <a:r>
              <a:rPr lang="ru-RU" sz="1200" b="1" dirty="0" smtClean="0">
                <a:latin typeface="Times New Roman" pitchFamily="18" charset="0"/>
                <a:cs typeface="Times New Roman" pitchFamily="18" charset="0"/>
              </a:rPr>
              <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«Может ли растение дышать?»</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 Цель. Выявить потребность растения в воздухе, дыхании. Понять, как происходит процесс дыхания у растений.</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Материалы. Комнатное растение, трубочки для коктейля, вазелин, лупа.</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Процесс. Взрослый спрашивает, дышат ли растения, как доказать, что дышат. Дети определяют, опираясь на знания о процессе дыхания у человека, сто при дыхании воздух должен поступать внутрь растения и выходить из него. Вдыхают и выдыхают через трубочку. Затем отверстие трубочки замазывают вазелином. Дети пытаются дышать через трубочку и делают вывод, что вазелин не пропускают воздух. Выдвигается гипотеза, что растения имеют в листочках очень мелкие отверстия, через которые дышат. Чтобы проверить это, смазывают одну или обе стороны листа вазелином, ежедневно в течение недели наблюдают за листьями</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Итоги. Листочки «дышат» своей нижней стороной, потому что те листочки, которые были смазаны вазелином с нижней стороны, погибли.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8195" name="Picture 3" descr="E:\ЭКСП\ФОТО ОПЫТЫ\Новая папка\WP_20181109_09_52_23_Pro.jpg"/>
          <p:cNvPicPr>
            <a:picLocks noGrp="1" noChangeAspect="1" noChangeArrowheads="1"/>
          </p:cNvPicPr>
          <p:nvPr>
            <p:ph sz="half" idx="1"/>
          </p:nvPr>
        </p:nvPicPr>
        <p:blipFill>
          <a:blip r:embed="rId3" cstate="print"/>
          <a:srcRect/>
          <a:stretch>
            <a:fillRect/>
          </a:stretch>
        </p:blipFill>
        <p:spPr bwMode="auto">
          <a:xfrm>
            <a:off x="395536" y="1124744"/>
            <a:ext cx="4038600" cy="2268596"/>
          </a:xfrm>
          <a:prstGeom prst="rect">
            <a:avLst/>
          </a:prstGeom>
          <a:noFill/>
        </p:spPr>
      </p:pic>
      <p:pic>
        <p:nvPicPr>
          <p:cNvPr id="8196" name="Picture 4" descr="E:\ЭКСП\ФОТО ОПЫТЫ\Новая папка\WP_20181109_09_39_47_Pro.jpg"/>
          <p:cNvPicPr>
            <a:picLocks noGrp="1" noChangeAspect="1" noChangeArrowheads="1"/>
          </p:cNvPicPr>
          <p:nvPr>
            <p:ph sz="half" idx="2"/>
          </p:nvPr>
        </p:nvPicPr>
        <p:blipFill>
          <a:blip r:embed="rId4" cstate="print"/>
          <a:srcRect/>
          <a:stretch>
            <a:fillRect/>
          </a:stretch>
        </p:blipFill>
        <p:spPr bwMode="auto">
          <a:xfrm>
            <a:off x="395536" y="3933055"/>
            <a:ext cx="4110608" cy="2309045"/>
          </a:xfrm>
          <a:prstGeom prst="rect">
            <a:avLst/>
          </a:prstGeom>
          <a:noFill/>
        </p:spPr>
      </p:pic>
      <p:pic>
        <p:nvPicPr>
          <p:cNvPr id="10" name="Picture 2" descr="E:\ЭКСП\ФОТО ОПЫТЫ\Новая папка\WP_20181109_09_40_34_Pro.jpg"/>
          <p:cNvPicPr>
            <a:picLocks noChangeAspect="1" noChangeArrowheads="1"/>
          </p:cNvPicPr>
          <p:nvPr/>
        </p:nvPicPr>
        <p:blipFill>
          <a:blip r:embed="rId5" cstate="print"/>
          <a:srcRect/>
          <a:stretch>
            <a:fillRect/>
          </a:stretch>
        </p:blipFill>
        <p:spPr bwMode="auto">
          <a:xfrm>
            <a:off x="4644008" y="3933056"/>
            <a:ext cx="4038600" cy="2268596"/>
          </a:xfrm>
          <a:prstGeom prst="rect">
            <a:avLst/>
          </a:prstGeom>
          <a:noFill/>
        </p:spPr>
      </p:pic>
      <p:sp>
        <p:nvSpPr>
          <p:cNvPr id="7" name="Стрелка вниз 6"/>
          <p:cNvSpPr/>
          <p:nvPr/>
        </p:nvSpPr>
        <p:spPr>
          <a:xfrm>
            <a:off x="1835696" y="3140968"/>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право 7"/>
          <p:cNvSpPr/>
          <p:nvPr/>
        </p:nvSpPr>
        <p:spPr>
          <a:xfrm>
            <a:off x="3995936" y="4725144"/>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5" name="Заголовок 4"/>
          <p:cNvSpPr>
            <a:spLocks noGrp="1"/>
          </p:cNvSpPr>
          <p:nvPr>
            <p:ph type="title"/>
          </p:nvPr>
        </p:nvSpPr>
        <p:spPr>
          <a:xfrm>
            <a:off x="4644008" y="620688"/>
            <a:ext cx="4042792" cy="3456384"/>
          </a:xfrm>
        </p:spPr>
        <p:txBody>
          <a:bodyPr>
            <a:noAutofit/>
          </a:bodyPr>
          <a:lstStyle/>
          <a:p>
            <a:r>
              <a:rPr lang="ru-RU" sz="1600" b="1" dirty="0" smtClean="0">
                <a:latin typeface="Times New Roman" pitchFamily="18" charset="0"/>
                <a:cs typeface="Times New Roman" pitchFamily="18" charset="0"/>
              </a:rPr>
              <a:t>Что потом?</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Цель</a:t>
            </a:r>
            <a:r>
              <a:rPr lang="ru-RU" sz="1600" dirty="0" smtClean="0">
                <a:latin typeface="Times New Roman" pitchFamily="18" charset="0"/>
                <a:cs typeface="Times New Roman" pitchFamily="18" charset="0"/>
              </a:rPr>
              <a:t>: систематизировать знания о циклах развития овса.</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Оборудование</a:t>
            </a:r>
            <a:r>
              <a:rPr lang="ru-RU" sz="1600" dirty="0" smtClean="0">
                <a:latin typeface="Times New Roman" pitchFamily="18" charset="0"/>
                <a:cs typeface="Times New Roman" pitchFamily="18" charset="0"/>
              </a:rPr>
              <a:t>: семена овса, предметы ухода.</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Ход опыта</a:t>
            </a:r>
            <a:r>
              <a:rPr lang="ru-RU" sz="1600" dirty="0" smtClean="0">
                <a:latin typeface="Times New Roman" pitchFamily="18" charset="0"/>
                <a:cs typeface="Times New Roman" pitchFamily="18" charset="0"/>
              </a:rPr>
              <a:t>: Во что превращаются семена? В течение 10 дней выращивайте растение, фиксируя все изменения по мере развития, зарисовать наблюдения, отражая основные этапы развития растения: семечко- росток — взрослое растение .</a:t>
            </a:r>
            <a:endParaRPr lang="ru-RU" sz="1600" dirty="0">
              <a:latin typeface="Times New Roman" pitchFamily="18" charset="0"/>
              <a:cs typeface="Times New Roman" pitchFamily="18" charset="0"/>
            </a:endParaRPr>
          </a:p>
        </p:txBody>
      </p:sp>
      <p:pic>
        <p:nvPicPr>
          <p:cNvPr id="9219" name="Picture 3" descr="E:\ЭКСП\ФОТО ОПЫТЫ\Новая папка\WP_20181113_16_38_42_Pro.jpg"/>
          <p:cNvPicPr>
            <a:picLocks noGrp="1" noChangeAspect="1" noChangeArrowheads="1"/>
          </p:cNvPicPr>
          <p:nvPr>
            <p:ph sz="half" idx="1"/>
          </p:nvPr>
        </p:nvPicPr>
        <p:blipFill>
          <a:blip r:embed="rId3" cstate="print"/>
          <a:srcRect/>
          <a:stretch>
            <a:fillRect/>
          </a:stretch>
        </p:blipFill>
        <p:spPr bwMode="auto">
          <a:xfrm>
            <a:off x="395536" y="836712"/>
            <a:ext cx="4038600" cy="2268596"/>
          </a:xfrm>
          <a:prstGeom prst="rect">
            <a:avLst/>
          </a:prstGeom>
          <a:noFill/>
        </p:spPr>
      </p:pic>
      <p:pic>
        <p:nvPicPr>
          <p:cNvPr id="9220" name="Picture 4" descr="E:\ЭКСП\ФОТО ОПЫТЫ\Новая папка\WP_20181113_16_39_39_Pro.jpg"/>
          <p:cNvPicPr>
            <a:picLocks noGrp="1" noChangeAspect="1" noChangeArrowheads="1"/>
          </p:cNvPicPr>
          <p:nvPr>
            <p:ph sz="half" idx="2"/>
          </p:nvPr>
        </p:nvPicPr>
        <p:blipFill>
          <a:blip r:embed="rId4" cstate="print"/>
          <a:srcRect/>
          <a:stretch>
            <a:fillRect/>
          </a:stretch>
        </p:blipFill>
        <p:spPr bwMode="auto">
          <a:xfrm>
            <a:off x="467544" y="3933056"/>
            <a:ext cx="2156048" cy="2005298"/>
          </a:xfrm>
          <a:prstGeom prst="rect">
            <a:avLst/>
          </a:prstGeom>
          <a:noFill/>
        </p:spPr>
      </p:pic>
      <p:pic>
        <p:nvPicPr>
          <p:cNvPr id="12" name="Picture 2" descr="E:\ЭКСП\ФОТО ОПЫТЫ\Новая папка\WP_20181113_16_40_31_Pro.jpg"/>
          <p:cNvPicPr>
            <a:picLocks noChangeAspect="1" noChangeArrowheads="1"/>
          </p:cNvPicPr>
          <p:nvPr/>
        </p:nvPicPr>
        <p:blipFill>
          <a:blip r:embed="rId5" cstate="print"/>
          <a:srcRect/>
          <a:stretch>
            <a:fillRect/>
          </a:stretch>
        </p:blipFill>
        <p:spPr bwMode="auto">
          <a:xfrm>
            <a:off x="2699792" y="4365104"/>
            <a:ext cx="2042642" cy="1512168"/>
          </a:xfrm>
          <a:prstGeom prst="rect">
            <a:avLst/>
          </a:prstGeom>
          <a:noFill/>
        </p:spPr>
      </p:pic>
      <p:sp>
        <p:nvSpPr>
          <p:cNvPr id="7" name="Стрелка вниз 6"/>
          <p:cNvSpPr/>
          <p:nvPr/>
        </p:nvSpPr>
        <p:spPr>
          <a:xfrm>
            <a:off x="1691680" y="3140968"/>
            <a:ext cx="360040" cy="64807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Стрелка вправо 7"/>
          <p:cNvSpPr/>
          <p:nvPr/>
        </p:nvSpPr>
        <p:spPr>
          <a:xfrm>
            <a:off x="2411760" y="5085184"/>
            <a:ext cx="504056" cy="2880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5" name="Заголовок 4"/>
          <p:cNvSpPr>
            <a:spLocks noGrp="1"/>
          </p:cNvSpPr>
          <p:nvPr>
            <p:ph type="title"/>
          </p:nvPr>
        </p:nvSpPr>
        <p:spPr>
          <a:xfrm>
            <a:off x="457200" y="476672"/>
            <a:ext cx="8229600" cy="1152128"/>
          </a:xfrm>
        </p:spPr>
        <p:txBody>
          <a:bodyPr>
            <a:normAutofit fontScale="90000"/>
          </a:bodyPr>
          <a:lstStyle/>
          <a:p>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300" b="1" dirty="0" smtClean="0">
                <a:latin typeface="Times New Roman" pitchFamily="18" charset="0"/>
                <a:cs typeface="Times New Roman" pitchFamily="18" charset="0"/>
              </a:rPr>
              <a:t> Движении воды в растениях </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Цель: систематизировать знания о движении воды в растениях.</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Оборудование: четыре банки с водой, пищевые красители, пекинская капуста.</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Ход опыта: растворить краску, поставить в воду листы капусты, оставить на сутки.</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Вывод: Жилки листа служат трубопроводами для воды и растворенных в ней веществ. Всасывая подкрашенную воду, листья поменяли свой цвет.</a:t>
            </a:r>
            <a:br>
              <a:rPr lang="ru-RU" sz="1300" b="1" dirty="0" smtClean="0">
                <a:latin typeface="Times New Roman" pitchFamily="18" charset="0"/>
                <a:cs typeface="Times New Roman" pitchFamily="18" charset="0"/>
              </a:rPr>
            </a:br>
            <a:r>
              <a:rPr lang="ru-RU" sz="1300" b="1" dirty="0" smtClean="0">
                <a:latin typeface="Times New Roman" pitchFamily="18" charset="0"/>
                <a:cs typeface="Times New Roman" pitchFamily="18" charset="0"/>
              </a:rPr>
              <a:t>Листья пекинской капусты окрасились в цвета пищевого красителя, значит, вода движется по растениям</a:t>
            </a:r>
            <a:r>
              <a:rPr lang="ru-RU" sz="1400" dirty="0" smtClean="0"/>
              <a:t/>
            </a:r>
            <a:br>
              <a:rPr lang="ru-RU" sz="1400" dirty="0" smtClean="0"/>
            </a:br>
            <a:r>
              <a:rPr lang="ru-RU" sz="1600" dirty="0" smtClean="0"/>
              <a:t/>
            </a:r>
            <a:br>
              <a:rPr lang="ru-RU" sz="1600" dirty="0" smtClean="0"/>
            </a:br>
            <a:r>
              <a:rPr lang="ru-RU" sz="1600" dirty="0" smtClean="0"/>
              <a:t/>
            </a:r>
            <a:br>
              <a:rPr lang="ru-RU" sz="1600" dirty="0" smtClean="0"/>
            </a:br>
            <a:endParaRPr lang="ru-RU" dirty="0"/>
          </a:p>
        </p:txBody>
      </p:sp>
      <p:pic>
        <p:nvPicPr>
          <p:cNvPr id="10244" name="Picture 4" descr="E:\ЭКСП\ФОТО ОПЫТЫ\Новая папка\WP_20181114_10_24_06_Pro.jpg"/>
          <p:cNvPicPr>
            <a:picLocks noGrp="1" noChangeAspect="1" noChangeArrowheads="1"/>
          </p:cNvPicPr>
          <p:nvPr>
            <p:ph sz="half" idx="1"/>
          </p:nvPr>
        </p:nvPicPr>
        <p:blipFill>
          <a:blip r:embed="rId3" cstate="print"/>
          <a:srcRect/>
          <a:stretch>
            <a:fillRect/>
          </a:stretch>
        </p:blipFill>
        <p:spPr bwMode="auto">
          <a:xfrm>
            <a:off x="395536" y="1628800"/>
            <a:ext cx="4038600" cy="2268596"/>
          </a:xfrm>
          <a:prstGeom prst="rect">
            <a:avLst/>
          </a:prstGeom>
          <a:noFill/>
        </p:spPr>
      </p:pic>
      <p:pic>
        <p:nvPicPr>
          <p:cNvPr id="12" name="Picture 2" descr="E:\ЭКСП\ФОТО ОПЫТЫ\Новая папка\WP_20181114_12_01_29_Pro.jpg"/>
          <p:cNvPicPr>
            <a:picLocks noChangeAspect="1" noChangeArrowheads="1"/>
          </p:cNvPicPr>
          <p:nvPr/>
        </p:nvPicPr>
        <p:blipFill>
          <a:blip r:embed="rId4" cstate="print"/>
          <a:srcRect/>
          <a:stretch>
            <a:fillRect/>
          </a:stretch>
        </p:blipFill>
        <p:spPr bwMode="auto">
          <a:xfrm>
            <a:off x="395536" y="4293096"/>
            <a:ext cx="4038600" cy="2268596"/>
          </a:xfrm>
          <a:prstGeom prst="rect">
            <a:avLst/>
          </a:prstGeom>
          <a:noFill/>
        </p:spPr>
      </p:pic>
      <p:pic>
        <p:nvPicPr>
          <p:cNvPr id="13" name="Picture 3" descr="E:\ЭКСП\ФОТО ОПЫТЫ\Новая папка\WP_20181114_12_03_35_Pro.jpg"/>
          <p:cNvPicPr>
            <a:picLocks noChangeAspect="1" noChangeArrowheads="1"/>
          </p:cNvPicPr>
          <p:nvPr/>
        </p:nvPicPr>
        <p:blipFill>
          <a:blip r:embed="rId5" cstate="print"/>
          <a:srcRect/>
          <a:stretch>
            <a:fillRect/>
          </a:stretch>
        </p:blipFill>
        <p:spPr bwMode="auto">
          <a:xfrm>
            <a:off x="4716016" y="4293096"/>
            <a:ext cx="4038600" cy="2268596"/>
          </a:xfrm>
          <a:prstGeom prst="rect">
            <a:avLst/>
          </a:prstGeom>
          <a:noFill/>
        </p:spPr>
      </p:pic>
      <p:pic>
        <p:nvPicPr>
          <p:cNvPr id="8" name="Picture 2" descr="E:\ЭКСП\ФОТО ОПЫТЫ\Новая папка\950.jpg"/>
          <p:cNvPicPr>
            <a:picLocks noGrp="1" noChangeAspect="1" noChangeArrowheads="1"/>
          </p:cNvPicPr>
          <p:nvPr>
            <p:ph sz="half" idx="2"/>
          </p:nvPr>
        </p:nvPicPr>
        <p:blipFill>
          <a:blip r:embed="rId6" cstate="print"/>
          <a:srcRect/>
          <a:stretch>
            <a:fillRect/>
          </a:stretch>
        </p:blipFill>
        <p:spPr bwMode="auto">
          <a:xfrm>
            <a:off x="5076056" y="1628800"/>
            <a:ext cx="3168352" cy="2378878"/>
          </a:xfrm>
          <a:prstGeom prst="rect">
            <a:avLst/>
          </a:prstGeom>
          <a:noFill/>
        </p:spPr>
      </p:pic>
      <p:sp>
        <p:nvSpPr>
          <p:cNvPr id="9" name="Стрелка вниз 8"/>
          <p:cNvSpPr/>
          <p:nvPr/>
        </p:nvSpPr>
        <p:spPr>
          <a:xfrm>
            <a:off x="2411760" y="3429000"/>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0" name="Стрелка вправо 9"/>
          <p:cNvSpPr/>
          <p:nvPr/>
        </p:nvSpPr>
        <p:spPr>
          <a:xfrm>
            <a:off x="3995936" y="5373216"/>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Стрелка вправо 10"/>
          <p:cNvSpPr/>
          <p:nvPr/>
        </p:nvSpPr>
        <p:spPr>
          <a:xfrm rot="16200000">
            <a:off x="6485352" y="3675888"/>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5" name="Заголовок 4"/>
          <p:cNvSpPr>
            <a:spLocks noGrp="1"/>
          </p:cNvSpPr>
          <p:nvPr>
            <p:ph type="title"/>
          </p:nvPr>
        </p:nvSpPr>
        <p:spPr>
          <a:xfrm>
            <a:off x="457200" y="764704"/>
            <a:ext cx="8229600" cy="652934"/>
          </a:xfrm>
        </p:spPr>
        <p:txBody>
          <a:bodyPr>
            <a:noAutofit/>
          </a:bodyPr>
          <a:lstStyle/>
          <a:p>
            <a:r>
              <a:rPr lang="ru-RU" sz="3200" b="1" dirty="0" smtClean="0">
                <a:solidFill>
                  <a:srgbClr val="006600"/>
                </a:solidFill>
                <a:latin typeface="Times New Roman" pitchFamily="18" charset="0"/>
                <a:cs typeface="Times New Roman" pitchFamily="18" charset="0"/>
              </a:rPr>
              <a:t>3 этап: Заключительный</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6" name="Содержимое 5"/>
          <p:cNvSpPr>
            <a:spLocks noGrp="1"/>
          </p:cNvSpPr>
          <p:nvPr>
            <p:ph idx="1"/>
          </p:nvPr>
        </p:nvSpPr>
        <p:spPr/>
        <p:txBody>
          <a:bodyPr/>
          <a:lstStyle/>
          <a:p>
            <a:r>
              <a:rPr lang="ru-RU" dirty="0" smtClean="0">
                <a:latin typeface="Times New Roman" pitchFamily="18" charset="0"/>
                <a:cs typeface="Times New Roman" pitchFamily="18" charset="0"/>
              </a:rPr>
              <a:t>Анализ и обобщение результатов, полученных в процессе познавательно- исследовательской деятельности детей.</a:t>
            </a:r>
          </a:p>
          <a:p>
            <a:r>
              <a:rPr lang="ru-RU" dirty="0" smtClean="0">
                <a:latin typeface="Times New Roman" pitchFamily="18" charset="0"/>
                <a:cs typeface="Times New Roman" pitchFamily="18" charset="0"/>
              </a:rPr>
              <a:t>Создание презентации «Мир растений»</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2" name="Заголовок 1"/>
          <p:cNvSpPr>
            <a:spLocks noGrp="1"/>
          </p:cNvSpPr>
          <p:nvPr>
            <p:ph type="title" idx="4294967295"/>
          </p:nvPr>
        </p:nvSpPr>
        <p:spPr>
          <a:xfrm>
            <a:off x="1331640" y="571480"/>
            <a:ext cx="6240756" cy="2214578"/>
          </a:xfrm>
        </p:spPr>
        <p:txBody>
          <a:bodyPr>
            <a:noAutofit/>
          </a:bodyPr>
          <a:lstStyle/>
          <a:p>
            <a:r>
              <a:rPr lang="ru-RU" sz="3600" dirty="0" smtClean="0">
                <a:solidFill>
                  <a:srgbClr val="006600"/>
                </a:solidFill>
                <a:latin typeface="Times New Roman" pitchFamily="18" charset="0"/>
                <a:cs typeface="Times New Roman" pitchFamily="18" charset="0"/>
              </a:rPr>
              <a:t>Спасибо за внимание !</a:t>
            </a:r>
            <a:r>
              <a:rPr lang="ru-RU" sz="2800" dirty="0" smtClean="0"/>
              <a:t/>
            </a:r>
            <a:br>
              <a:rPr lang="ru-RU" sz="2800" dirty="0" smtClean="0"/>
            </a:br>
            <a:endParaRPr lang="ru-RU" sz="2800" dirty="0">
              <a:latin typeface="Times New Roman" pitchFamily="18" charset="0"/>
              <a:cs typeface="Times New Roman" pitchFamily="18" charset="0"/>
            </a:endParaRPr>
          </a:p>
        </p:txBody>
      </p:sp>
      <p:pic>
        <p:nvPicPr>
          <p:cNvPr id="5" name="Picture 4" descr="C:\Users\1\Desktop\ЭКСП\Опыты раскраска\009.jpg"/>
          <p:cNvPicPr>
            <a:picLocks noChangeAspect="1" noChangeArrowheads="1"/>
          </p:cNvPicPr>
          <p:nvPr/>
        </p:nvPicPr>
        <p:blipFill>
          <a:blip r:embed="rId3" cstate="print"/>
          <a:srcRect/>
          <a:stretch>
            <a:fillRect/>
          </a:stretch>
        </p:blipFill>
        <p:spPr bwMode="auto">
          <a:xfrm flipH="1">
            <a:off x="785786" y="1857364"/>
            <a:ext cx="1714512" cy="2658413"/>
          </a:xfrm>
          <a:prstGeom prst="rect">
            <a:avLst/>
          </a:prstGeom>
          <a:noFill/>
        </p:spPr>
      </p:pic>
      <p:pic>
        <p:nvPicPr>
          <p:cNvPr id="6" name="Picture 3" descr="C:\Users\1\Desktop\ЭКСП\Опыты раскраска\no-translate-detected_29937-1066.jpg"/>
          <p:cNvPicPr>
            <a:picLocks noChangeAspect="1" noChangeArrowheads="1"/>
          </p:cNvPicPr>
          <p:nvPr/>
        </p:nvPicPr>
        <p:blipFill>
          <a:blip r:embed="rId4" cstate="print"/>
          <a:srcRect/>
          <a:stretch>
            <a:fillRect/>
          </a:stretch>
        </p:blipFill>
        <p:spPr bwMode="auto">
          <a:xfrm>
            <a:off x="6643702" y="1714488"/>
            <a:ext cx="2116257" cy="2928958"/>
          </a:xfrm>
          <a:prstGeom prst="rect">
            <a:avLst/>
          </a:prstGeom>
          <a:noFill/>
        </p:spPr>
      </p:pic>
      <p:pic>
        <p:nvPicPr>
          <p:cNvPr id="7" name="Picture 6" descr="http://cliparts.co/cliparts/6cy/8GA/6cy8GArcn.jpg"/>
          <p:cNvPicPr>
            <a:picLocks noChangeAspect="1" noChangeArrowheads="1"/>
          </p:cNvPicPr>
          <p:nvPr/>
        </p:nvPicPr>
        <p:blipFill>
          <a:blip r:embed="rId5" cstate="print"/>
          <a:srcRect/>
          <a:stretch>
            <a:fillRect/>
          </a:stretch>
        </p:blipFill>
        <p:spPr bwMode="auto">
          <a:xfrm>
            <a:off x="4143372" y="2357430"/>
            <a:ext cx="1143008" cy="20520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2" name="Заголовок 1"/>
          <p:cNvSpPr>
            <a:spLocks noGrp="1"/>
          </p:cNvSpPr>
          <p:nvPr>
            <p:ph type="title"/>
          </p:nvPr>
        </p:nvSpPr>
        <p:spPr>
          <a:xfrm>
            <a:off x="457200" y="908720"/>
            <a:ext cx="8229600" cy="508918"/>
          </a:xfrm>
        </p:spPr>
        <p:txBody>
          <a:bodyPr>
            <a:noAutofit/>
          </a:bodyPr>
          <a:lstStyle/>
          <a:p>
            <a:r>
              <a:rPr lang="ru-RU" sz="3200" b="1" dirty="0" smtClean="0">
                <a:solidFill>
                  <a:srgbClr val="006600"/>
                </a:solidFill>
                <a:latin typeface="Times New Roman" pitchFamily="18" charset="0"/>
                <a:cs typeface="Times New Roman" pitchFamily="18" charset="0"/>
              </a:rPr>
              <a:t>Мир растений </a:t>
            </a:r>
            <a:r>
              <a:rPr lang="ru-RU" sz="2800" dirty="0" smtClean="0"/>
              <a:t/>
            </a:r>
            <a:br>
              <a:rPr lang="ru-RU" sz="2800" dirty="0" smtClean="0"/>
            </a:br>
            <a:r>
              <a:rPr lang="ru-RU" sz="2800" dirty="0" smtClean="0"/>
              <a:t/>
            </a:r>
            <a:br>
              <a:rPr lang="ru-RU" sz="2800" dirty="0" smtClean="0"/>
            </a:br>
            <a:endParaRPr lang="ru-RU" sz="2800" dirty="0">
              <a:latin typeface="Times New Roman" pitchFamily="18" charset="0"/>
              <a:cs typeface="Times New Roman" pitchFamily="18" charset="0"/>
            </a:endParaRPr>
          </a:p>
        </p:txBody>
      </p:sp>
      <p:sp>
        <p:nvSpPr>
          <p:cNvPr id="8" name="Содержимое 7"/>
          <p:cNvSpPr>
            <a:spLocks noGrp="1"/>
          </p:cNvSpPr>
          <p:nvPr>
            <p:ph idx="1"/>
          </p:nvPr>
        </p:nvSpPr>
        <p:spPr>
          <a:xfrm>
            <a:off x="457200" y="1124744"/>
            <a:ext cx="8229600" cy="5001419"/>
          </a:xfrm>
        </p:spPr>
        <p:txBody>
          <a:bodyPr>
            <a:normAutofit/>
          </a:bodyPr>
          <a:lstStyle/>
          <a:p>
            <a:pPr algn="ctr">
              <a:buNone/>
            </a:pPr>
            <a:r>
              <a:rPr lang="ru-RU" sz="2400" b="1" dirty="0" smtClean="0">
                <a:solidFill>
                  <a:srgbClr val="111111"/>
                </a:solidFill>
                <a:latin typeface="Times New Roman" pitchFamily="18" charset="0"/>
                <a:ea typeface="Times New Roman" pitchFamily="18" charset="0"/>
                <a:cs typeface="Times New Roman" pitchFamily="18" charset="0"/>
              </a:rPr>
              <a:t>Продолжительность проекта:</a:t>
            </a:r>
            <a:r>
              <a:rPr lang="ru-RU" sz="2400" dirty="0" smtClean="0">
                <a:solidFill>
                  <a:srgbClr val="111111"/>
                </a:solidFill>
                <a:latin typeface="Times New Roman" pitchFamily="18" charset="0"/>
                <a:ea typeface="Times New Roman" pitchFamily="18" charset="0"/>
                <a:cs typeface="Times New Roman" pitchFamily="18" charset="0"/>
              </a:rPr>
              <a:t> краткосрочный (1 месяц)</a:t>
            </a:r>
            <a:r>
              <a:rPr lang="ru-RU" sz="500" dirty="0" smtClean="0">
                <a:latin typeface="Times New Roman" pitchFamily="18" charset="0"/>
                <a:cs typeface="Times New Roman" pitchFamily="18" charset="0"/>
              </a:rPr>
              <a:t/>
            </a:r>
            <a:br>
              <a:rPr lang="ru-RU" sz="500" dirty="0" smtClean="0">
                <a:latin typeface="Times New Roman" pitchFamily="18" charset="0"/>
                <a:cs typeface="Times New Roman" pitchFamily="18" charset="0"/>
              </a:rPr>
            </a:br>
            <a:endParaRPr lang="ru-RU" sz="500" dirty="0" smtClean="0">
              <a:latin typeface="Times New Roman" pitchFamily="18" charset="0"/>
              <a:cs typeface="Times New Roman" pitchFamily="18" charset="0"/>
            </a:endParaRPr>
          </a:p>
          <a:p>
            <a:pPr algn="ctr">
              <a:buNone/>
            </a:pPr>
            <a:r>
              <a:rPr lang="ru-RU" sz="2400" b="1" dirty="0" smtClean="0">
                <a:solidFill>
                  <a:srgbClr val="111111"/>
                </a:solidFill>
                <a:latin typeface="Times New Roman" pitchFamily="18" charset="0"/>
                <a:ea typeface="Times New Roman" pitchFamily="18" charset="0"/>
                <a:cs typeface="Times New Roman" pitchFamily="18" charset="0"/>
              </a:rPr>
              <a:t>Тип проекта:</a:t>
            </a:r>
            <a:r>
              <a:rPr lang="ru-RU" sz="2400" dirty="0" smtClean="0">
                <a:solidFill>
                  <a:srgbClr val="111111"/>
                </a:solidFill>
                <a:latin typeface="Times New Roman" pitchFamily="18" charset="0"/>
                <a:ea typeface="Times New Roman" pitchFamily="18" charset="0"/>
                <a:cs typeface="Times New Roman" pitchFamily="18" charset="0"/>
              </a:rPr>
              <a:t> опытно - исследовательский </a:t>
            </a:r>
            <a:r>
              <a:rPr lang="ru-RU" sz="1200" b="1" dirty="0" smtClean="0">
                <a:latin typeface="Times New Roman" pitchFamily="18" charset="0"/>
                <a:cs typeface="Times New Roman" pitchFamily="18" charset="0"/>
              </a:rPr>
              <a:t/>
            </a:r>
            <a:br>
              <a:rPr lang="ru-RU" sz="1200" b="1" dirty="0" smtClean="0">
                <a:latin typeface="Times New Roman" pitchFamily="18" charset="0"/>
                <a:cs typeface="Times New Roman" pitchFamily="18" charset="0"/>
              </a:rPr>
            </a:br>
            <a:endParaRPr lang="ru-RU"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2" name="Заголовок 1"/>
          <p:cNvSpPr>
            <a:spLocks noGrp="1"/>
          </p:cNvSpPr>
          <p:nvPr>
            <p:ph type="title"/>
          </p:nvPr>
        </p:nvSpPr>
        <p:spPr>
          <a:xfrm>
            <a:off x="457200" y="908720"/>
            <a:ext cx="8229600" cy="508918"/>
          </a:xfrm>
        </p:spPr>
        <p:txBody>
          <a:bodyPr>
            <a:noAutofit/>
          </a:bodyPr>
          <a:lstStyle/>
          <a:p>
            <a:r>
              <a:rPr lang="ru-RU" sz="3200" b="1" dirty="0" smtClean="0">
                <a:solidFill>
                  <a:srgbClr val="006600"/>
                </a:solidFill>
                <a:latin typeface="Times New Roman" pitchFamily="18" charset="0"/>
                <a:cs typeface="Times New Roman" pitchFamily="18" charset="0"/>
              </a:rPr>
              <a:t>Актуальность </a:t>
            </a:r>
            <a:r>
              <a:rPr lang="ru-RU" sz="2800" dirty="0" smtClean="0"/>
              <a:t/>
            </a:r>
            <a:br>
              <a:rPr lang="ru-RU" sz="2800" dirty="0" smtClean="0"/>
            </a:br>
            <a:r>
              <a:rPr lang="ru-RU" sz="2800" dirty="0" smtClean="0"/>
              <a:t/>
            </a:r>
            <a:br>
              <a:rPr lang="ru-RU" sz="2800" dirty="0" smtClean="0"/>
            </a:br>
            <a:endParaRPr lang="ru-RU" sz="2800" dirty="0">
              <a:latin typeface="Times New Roman" pitchFamily="18" charset="0"/>
              <a:cs typeface="Times New Roman" pitchFamily="18" charset="0"/>
            </a:endParaRPr>
          </a:p>
        </p:txBody>
      </p:sp>
      <p:sp>
        <p:nvSpPr>
          <p:cNvPr id="8" name="Содержимое 7"/>
          <p:cNvSpPr>
            <a:spLocks noGrp="1"/>
          </p:cNvSpPr>
          <p:nvPr>
            <p:ph idx="1"/>
          </p:nvPr>
        </p:nvSpPr>
        <p:spPr>
          <a:xfrm>
            <a:off x="457200" y="1124744"/>
            <a:ext cx="8229600" cy="5001419"/>
          </a:xfrm>
        </p:spPr>
        <p:txBody>
          <a:bodyPr>
            <a:normAutofit/>
          </a:bodyPr>
          <a:lstStyle/>
          <a:p>
            <a:pPr algn="ctr">
              <a:buNone/>
            </a:pPr>
            <a:r>
              <a:rPr lang="ru-RU" sz="1400" b="1" dirty="0" smtClean="0">
                <a:latin typeface="Times New Roman" pitchFamily="18" charset="0"/>
                <a:cs typeface="Times New Roman" pitchFamily="18" charset="0"/>
              </a:rPr>
              <a:t>Мир вокруг ребенка разнообразен, поэтому у него постоянно существует потребность в новых впечатлениях, возникает очень много вопросов, на которые он хочет получить ответ.</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Как способствовать развитию творческого начала ребёнка?</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Ведь, по словам американского философа Ральфа </a:t>
            </a:r>
            <a:r>
              <a:rPr lang="ru-RU" sz="1400" b="1" dirty="0" err="1" smtClean="0">
                <a:latin typeface="Times New Roman" pitchFamily="18" charset="0"/>
                <a:cs typeface="Times New Roman" pitchFamily="18" charset="0"/>
              </a:rPr>
              <a:t>Уолда</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Эмерсона</a:t>
            </a:r>
            <a:r>
              <a:rPr lang="ru-RU" sz="1400" b="1" dirty="0" smtClean="0">
                <a:latin typeface="Times New Roman" pitchFamily="18" charset="0"/>
                <a:cs typeface="Times New Roman" pitchFamily="18" charset="0"/>
              </a:rPr>
              <a:t> </a:t>
            </a:r>
          </a:p>
          <a:p>
            <a:pPr algn="ctr">
              <a:buNone/>
            </a:pPr>
            <a:r>
              <a:rPr lang="ru-RU" sz="1600" b="1" i="1" dirty="0" smtClean="0">
                <a:latin typeface="Times New Roman" pitchFamily="18" charset="0"/>
                <a:cs typeface="Times New Roman" pitchFamily="18" charset="0"/>
              </a:rPr>
              <a:t>«Самое лучшее открытие – то, которое ребенок делает сам»</a:t>
            </a:r>
            <a:r>
              <a:rPr lang="ru-RU" sz="1600" b="1"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Экспериментирование является одним из эффективных методов познания закономерностей и явлений окружающего мира.</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Ребёнку-дошкольнику по природе присуща ориентация на познание окружающего мира и экспериментирование с объектами и явлениями реальности.</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Познавая окружающий мир, он стремится не только рассмотреть предмет, но и потрогать его руками, языком, понюхать, постучать им.</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Это объясняется тем, что им присуще наглядно-действенное и наглядно-образное мышление, и экспериментирование, как никакой другой метод, соответствует этим возрастным особенностям. Таким образом, проблема разработки системы мероприятий по организации экспериментирования для нас стала актуальной.</a:t>
            </a:r>
            <a:r>
              <a:rPr lang="ru-RU" sz="1200" b="1" dirty="0" smtClean="0">
                <a:latin typeface="Times New Roman" pitchFamily="18" charset="0"/>
                <a:cs typeface="Times New Roman" pitchFamily="18" charset="0"/>
              </a:rPr>
              <a:t/>
            </a:r>
            <a:br>
              <a:rPr lang="ru-RU" sz="1200" b="1" dirty="0" smtClean="0">
                <a:latin typeface="Times New Roman" pitchFamily="18" charset="0"/>
                <a:cs typeface="Times New Roman" pitchFamily="18" charset="0"/>
              </a:rPr>
            </a:br>
            <a:endParaRPr lang="ru-RU"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
        <p:nvSpPr>
          <p:cNvPr id="2" name="Заголовок 1"/>
          <p:cNvSpPr>
            <a:spLocks noGrp="1"/>
          </p:cNvSpPr>
          <p:nvPr>
            <p:ph type="title"/>
          </p:nvPr>
        </p:nvSpPr>
        <p:spPr>
          <a:xfrm>
            <a:off x="457200" y="908720"/>
            <a:ext cx="8229600" cy="508918"/>
          </a:xfrm>
        </p:spPr>
        <p:txBody>
          <a:bodyPr>
            <a:noAutofit/>
          </a:bodyPr>
          <a:lstStyle/>
          <a:p>
            <a:r>
              <a:rPr lang="ru-RU" sz="3200" b="1" dirty="0" smtClean="0">
                <a:solidFill>
                  <a:srgbClr val="006600"/>
                </a:solidFill>
                <a:latin typeface="Times New Roman" pitchFamily="18" charset="0"/>
                <a:cs typeface="Times New Roman" pitchFamily="18" charset="0"/>
              </a:rPr>
              <a:t> </a:t>
            </a:r>
            <a:r>
              <a:rPr lang="ru-RU" sz="2800" dirty="0" smtClean="0"/>
              <a:t/>
            </a:r>
            <a:br>
              <a:rPr lang="ru-RU" sz="2800" dirty="0" smtClean="0"/>
            </a:br>
            <a:r>
              <a:rPr lang="ru-RU" sz="2800" dirty="0" smtClean="0"/>
              <a:t/>
            </a:r>
            <a:br>
              <a:rPr lang="ru-RU" sz="2800" dirty="0" smtClean="0"/>
            </a:br>
            <a:endParaRPr lang="ru-RU" sz="2800" dirty="0">
              <a:latin typeface="Times New Roman" pitchFamily="18" charset="0"/>
              <a:cs typeface="Times New Roman" pitchFamily="18" charset="0"/>
            </a:endParaRPr>
          </a:p>
        </p:txBody>
      </p:sp>
      <p:sp>
        <p:nvSpPr>
          <p:cNvPr id="8" name="Содержимое 7"/>
          <p:cNvSpPr>
            <a:spLocks noGrp="1"/>
          </p:cNvSpPr>
          <p:nvPr>
            <p:ph idx="1"/>
          </p:nvPr>
        </p:nvSpPr>
        <p:spPr>
          <a:xfrm>
            <a:off x="457200" y="764704"/>
            <a:ext cx="8229600" cy="5361459"/>
          </a:xfrm>
        </p:spPr>
        <p:txBody>
          <a:bodyPr>
            <a:normAutofit/>
          </a:bodyPr>
          <a:lstStyle/>
          <a:p>
            <a:pPr algn="ctr"/>
            <a:r>
              <a:rPr lang="ru-RU" sz="2000" b="1" dirty="0" smtClean="0">
                <a:latin typeface="Times New Roman" pitchFamily="18" charset="0"/>
                <a:cs typeface="Times New Roman" pitchFamily="18" charset="0"/>
              </a:rPr>
              <a:t>Анализ исходной ситуации: </a:t>
            </a:r>
            <a:r>
              <a:rPr lang="ru-RU" sz="2000" dirty="0" smtClean="0">
                <a:latin typeface="Times New Roman" pitchFamily="18" charset="0"/>
                <a:cs typeface="Times New Roman" pitchFamily="18" charset="0"/>
              </a:rPr>
              <a:t>Проанализировав работу по познавательной активности детей, мы заметили, что дети часто бывают пассивны, с трудом сопоставляют различные факты, выдвигают гипотезы, делают выводы.</a:t>
            </a:r>
          </a:p>
          <a:p>
            <a:pPr algn="ctr"/>
            <a:r>
              <a:rPr lang="ru-RU" sz="2000" b="1" dirty="0" smtClean="0">
                <a:latin typeface="Times New Roman" pitchFamily="18" charset="0"/>
                <a:cs typeface="Times New Roman" pitchFamily="18" charset="0"/>
              </a:rPr>
              <a:t>Проблема: </a:t>
            </a:r>
            <a:r>
              <a:rPr lang="ru-RU" sz="2000" dirty="0" smtClean="0">
                <a:latin typeface="Times New Roman" pitchFamily="18" charset="0"/>
                <a:cs typeface="Times New Roman" pitchFamily="18" charset="0"/>
              </a:rPr>
              <a:t>Как максимально использовать пытливость детского ума и подтолкнуть ребенка к познанию мира?</a:t>
            </a:r>
          </a:p>
          <a:p>
            <a:pPr algn="ctr"/>
            <a:r>
              <a:rPr lang="ru-RU" sz="2000" b="1" dirty="0" smtClean="0">
                <a:latin typeface="Times New Roman" pitchFamily="18" charset="0"/>
                <a:cs typeface="Times New Roman" pitchFamily="18" charset="0"/>
              </a:rPr>
              <a:t>Гипотеза исследования: </a:t>
            </a:r>
            <a:r>
              <a:rPr lang="ru-RU" sz="2000" dirty="0" smtClean="0">
                <a:latin typeface="Times New Roman" pitchFamily="18" charset="0"/>
                <a:cs typeface="Times New Roman" pitchFamily="18" charset="0"/>
              </a:rPr>
              <a:t>если дети будут иметь реальные представления о различных сторонах изучаемого объекта, о его взаимоотношениях с другими объектами и средой обитания, то они смогут использовать свои знания в жизни.</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3" name="Содержимое 2"/>
          <p:cNvSpPr>
            <a:spLocks noGrp="1"/>
          </p:cNvSpPr>
          <p:nvPr>
            <p:ph idx="4294967295"/>
          </p:nvPr>
        </p:nvSpPr>
        <p:spPr>
          <a:xfrm>
            <a:off x="755576" y="692696"/>
            <a:ext cx="7632848" cy="3960439"/>
          </a:xfrm>
        </p:spPr>
        <p:txBody>
          <a:bodyPr>
            <a:normAutofit fontScale="25000" lnSpcReduction="20000"/>
          </a:bodyPr>
          <a:lstStyle/>
          <a:p>
            <a:pPr>
              <a:buNone/>
            </a:pPr>
            <a:r>
              <a:rPr lang="ru-RU" sz="5600" b="1" dirty="0" smtClean="0">
                <a:solidFill>
                  <a:srgbClr val="0F1F0F"/>
                </a:solidFill>
                <a:latin typeface="Times New Roman" pitchFamily="18" charset="0"/>
                <a:cs typeface="Times New Roman" pitchFamily="18" charset="0"/>
              </a:rPr>
              <a:t>Цель: Развитие познавательного опыта и практических навыков детей в исследовательской деятельности.</a:t>
            </a:r>
          </a:p>
          <a:p>
            <a:pPr>
              <a:buNone/>
            </a:pPr>
            <a:r>
              <a:rPr lang="ru-RU" sz="5600" b="1" dirty="0" smtClean="0">
                <a:solidFill>
                  <a:srgbClr val="0F1F0F"/>
                </a:solidFill>
                <a:latin typeface="Times New Roman" pitchFamily="18" charset="0"/>
                <a:cs typeface="Times New Roman" pitchFamily="18" charset="0"/>
              </a:rPr>
              <a:t>Задачи:</a:t>
            </a:r>
          </a:p>
          <a:p>
            <a:pPr>
              <a:buNone/>
            </a:pPr>
            <a:r>
              <a:rPr lang="ru-RU" sz="5600" b="1" u="sng" dirty="0" smtClean="0">
                <a:solidFill>
                  <a:srgbClr val="0F1F0F"/>
                </a:solidFill>
                <a:latin typeface="Times New Roman" pitchFamily="18" charset="0"/>
                <a:cs typeface="Times New Roman" pitchFamily="18" charset="0"/>
              </a:rPr>
              <a:t>Образовательные:</a:t>
            </a:r>
            <a:endParaRPr lang="ru-RU" sz="5600" b="1" dirty="0" smtClean="0">
              <a:solidFill>
                <a:srgbClr val="0F1F0F"/>
              </a:solidFill>
              <a:latin typeface="Times New Roman" pitchFamily="18" charset="0"/>
              <a:cs typeface="Times New Roman" pitchFamily="18" charset="0"/>
            </a:endParaRPr>
          </a:p>
          <a:p>
            <a:pPr lvl="0">
              <a:buNone/>
            </a:pPr>
            <a:r>
              <a:rPr lang="ru-RU" sz="5600" b="1" dirty="0" smtClean="0">
                <a:solidFill>
                  <a:srgbClr val="0F1F0F"/>
                </a:solidFill>
                <a:latin typeface="Times New Roman" pitchFamily="18" charset="0"/>
                <a:cs typeface="Times New Roman" pitchFamily="18" charset="0"/>
              </a:rPr>
              <a:t>Формировать у детей приёмы и навыки самостоятельной познавательной деятельности, проведения исследовательских работ и наблюдений.</a:t>
            </a:r>
          </a:p>
          <a:p>
            <a:pPr lvl="0">
              <a:buNone/>
            </a:pPr>
            <a:r>
              <a:rPr lang="ru-RU" sz="5600" b="1" dirty="0" smtClean="0">
                <a:solidFill>
                  <a:srgbClr val="0F1F0F"/>
                </a:solidFill>
                <a:latin typeface="Times New Roman" pitchFamily="18" charset="0"/>
                <a:cs typeface="Times New Roman" pitchFamily="18" charset="0"/>
              </a:rPr>
              <a:t>Формирование умения прогнозировать будущие изменения.</a:t>
            </a:r>
          </a:p>
          <a:p>
            <a:pPr lvl="0">
              <a:buNone/>
            </a:pPr>
            <a:r>
              <a:rPr lang="ru-RU" sz="5600" b="1" dirty="0" smtClean="0">
                <a:solidFill>
                  <a:srgbClr val="0F1F0F"/>
                </a:solidFill>
                <a:latin typeface="Times New Roman" pitchFamily="18" charset="0"/>
                <a:cs typeface="Times New Roman" pitchFamily="18" charset="0"/>
              </a:rPr>
              <a:t>Знакомить дошкольников с методами и приёмами простейших научных исследований.</a:t>
            </a:r>
          </a:p>
          <a:p>
            <a:pPr>
              <a:buNone/>
            </a:pPr>
            <a:r>
              <a:rPr lang="ru-RU" sz="5600" b="1" u="sng" dirty="0" smtClean="0">
                <a:solidFill>
                  <a:srgbClr val="0F1F0F"/>
                </a:solidFill>
                <a:latin typeface="Times New Roman" pitchFamily="18" charset="0"/>
                <a:cs typeface="Times New Roman" pitchFamily="18" charset="0"/>
              </a:rPr>
              <a:t>Развивающие:</a:t>
            </a:r>
            <a:endParaRPr lang="ru-RU" sz="5600" b="1" dirty="0" smtClean="0">
              <a:solidFill>
                <a:srgbClr val="0F1F0F"/>
              </a:solidFill>
              <a:latin typeface="Times New Roman" pitchFamily="18" charset="0"/>
              <a:cs typeface="Times New Roman" pitchFamily="18" charset="0"/>
            </a:endParaRPr>
          </a:p>
          <a:p>
            <a:pPr lvl="0">
              <a:buNone/>
            </a:pPr>
            <a:r>
              <a:rPr lang="ru-RU" sz="5600" b="1" dirty="0" smtClean="0">
                <a:solidFill>
                  <a:srgbClr val="0F1F0F"/>
                </a:solidFill>
                <a:latin typeface="Times New Roman" pitchFamily="18" charset="0"/>
                <a:cs typeface="Times New Roman" pitchFamily="18" charset="0"/>
              </a:rPr>
              <a:t>Развитие способности у детей старшего дошкольного возраста к исследовательской деятельности.</a:t>
            </a:r>
          </a:p>
          <a:p>
            <a:pPr lvl="0">
              <a:buNone/>
            </a:pPr>
            <a:r>
              <a:rPr lang="ru-RU" sz="5600" b="1" dirty="0" smtClean="0">
                <a:solidFill>
                  <a:srgbClr val="0F1F0F"/>
                </a:solidFill>
                <a:latin typeface="Times New Roman" pitchFamily="18" charset="0"/>
                <a:cs typeface="Times New Roman" pitchFamily="18" charset="0"/>
              </a:rPr>
              <a:t>Способствовать развитию умения анализировать, синтезировать, сравнивать, обобщать, делать выводы и применять биологические знания.</a:t>
            </a:r>
          </a:p>
          <a:p>
            <a:pPr lvl="0">
              <a:buNone/>
            </a:pPr>
            <a:r>
              <a:rPr lang="ru-RU" sz="5600" b="1" dirty="0" smtClean="0">
                <a:solidFill>
                  <a:srgbClr val="0F1F0F"/>
                </a:solidFill>
                <a:latin typeface="Times New Roman" pitchFamily="18" charset="0"/>
                <a:cs typeface="Times New Roman" pitchFamily="18" charset="0"/>
              </a:rPr>
              <a:t>Развивать память, логическое мышление, воображение, творческие способности, волевые качества, активность, целеустремлённость и т. д.</a:t>
            </a:r>
          </a:p>
          <a:p>
            <a:pPr lvl="0">
              <a:buNone/>
            </a:pPr>
            <a:r>
              <a:rPr lang="ru-RU" sz="5600" b="1" dirty="0" smtClean="0">
                <a:solidFill>
                  <a:srgbClr val="0F1F0F"/>
                </a:solidFill>
                <a:latin typeface="Times New Roman" pitchFamily="18" charset="0"/>
                <a:cs typeface="Times New Roman" pitchFamily="18" charset="0"/>
              </a:rPr>
              <a:t>Расширять и обогащать практический опыт детей.</a:t>
            </a:r>
          </a:p>
          <a:p>
            <a:pPr>
              <a:buNone/>
            </a:pPr>
            <a:r>
              <a:rPr lang="ru-RU" sz="5600" b="1" u="sng" dirty="0" smtClean="0">
                <a:solidFill>
                  <a:srgbClr val="0F1F0F"/>
                </a:solidFill>
                <a:latin typeface="Times New Roman" pitchFamily="18" charset="0"/>
                <a:cs typeface="Times New Roman" pitchFamily="18" charset="0"/>
              </a:rPr>
              <a:t>Воспитательные:</a:t>
            </a:r>
            <a:endParaRPr lang="ru-RU" sz="5600" b="1" dirty="0" smtClean="0">
              <a:solidFill>
                <a:srgbClr val="0F1F0F"/>
              </a:solidFill>
              <a:latin typeface="Times New Roman" pitchFamily="18" charset="0"/>
              <a:cs typeface="Times New Roman" pitchFamily="18" charset="0"/>
            </a:endParaRPr>
          </a:p>
          <a:p>
            <a:pPr lvl="0">
              <a:buNone/>
            </a:pPr>
            <a:r>
              <a:rPr lang="ru-RU" sz="5600" b="1" dirty="0" smtClean="0">
                <a:solidFill>
                  <a:srgbClr val="0F1F0F"/>
                </a:solidFill>
                <a:latin typeface="Times New Roman" pitchFamily="18" charset="0"/>
                <a:cs typeface="Times New Roman" pitchFamily="18" charset="0"/>
              </a:rPr>
              <a:t>Воспитывать сознательное отношение к труду и эстетический вкус.</a:t>
            </a:r>
          </a:p>
          <a:p>
            <a:pPr lvl="0">
              <a:buNone/>
            </a:pPr>
            <a:r>
              <a:rPr lang="ru-RU" sz="5600" b="1" dirty="0" smtClean="0">
                <a:solidFill>
                  <a:srgbClr val="0F1F0F"/>
                </a:solidFill>
                <a:latin typeface="Times New Roman" pitchFamily="18" charset="0"/>
                <a:cs typeface="Times New Roman" pitchFamily="18" charset="0"/>
              </a:rPr>
              <a:t>Воспитывать бережное отношение к природе.</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3" name="Содержимое 2"/>
          <p:cNvSpPr>
            <a:spLocks noGrp="1"/>
          </p:cNvSpPr>
          <p:nvPr>
            <p:ph idx="4294967295"/>
          </p:nvPr>
        </p:nvSpPr>
        <p:spPr>
          <a:xfrm>
            <a:off x="714348" y="357189"/>
            <a:ext cx="7786742" cy="4214820"/>
          </a:xfrm>
        </p:spPr>
        <p:txBody>
          <a:bodyPr>
            <a:normAutofit fontScale="85000" lnSpcReduction="10000"/>
          </a:bodyPr>
          <a:lstStyle/>
          <a:p>
            <a:pPr algn="ctr">
              <a:buNone/>
            </a:pPr>
            <a:r>
              <a:rPr lang="ru-RU" b="1" dirty="0" smtClean="0">
                <a:solidFill>
                  <a:srgbClr val="0F1F0F"/>
                </a:solidFill>
                <a:latin typeface="Times New Roman" pitchFamily="18" charset="0"/>
                <a:cs typeface="Times New Roman" pitchFamily="18" charset="0"/>
              </a:rPr>
              <a:t>Предполагаемый результат:</a:t>
            </a:r>
            <a:endParaRPr lang="ru-RU" dirty="0" smtClean="0">
              <a:solidFill>
                <a:srgbClr val="0F1F0F"/>
              </a:solidFill>
              <a:latin typeface="Times New Roman" pitchFamily="18" charset="0"/>
              <a:cs typeface="Times New Roman" pitchFamily="18" charset="0"/>
            </a:endParaRPr>
          </a:p>
          <a:p>
            <a:pPr lvl="0" algn="just">
              <a:buFont typeface="Wingdings" pitchFamily="2" charset="2"/>
              <a:buChar char="Ø"/>
            </a:pPr>
            <a:r>
              <a:rPr lang="ru-RU" dirty="0" smtClean="0">
                <a:solidFill>
                  <a:srgbClr val="0F1F0F"/>
                </a:solidFill>
                <a:latin typeface="Times New Roman" pitchFamily="18" charset="0"/>
                <a:cs typeface="Times New Roman" pitchFamily="18" charset="0"/>
              </a:rPr>
              <a:t>формирование практических умений в выращивании комнатных и культурных растениях;</a:t>
            </a:r>
          </a:p>
          <a:p>
            <a:pPr lvl="0" algn="just">
              <a:buFont typeface="Wingdings" pitchFamily="2" charset="2"/>
              <a:buChar char="Ø"/>
            </a:pPr>
            <a:r>
              <a:rPr lang="ru-RU" dirty="0" smtClean="0">
                <a:solidFill>
                  <a:srgbClr val="0F1F0F"/>
                </a:solidFill>
                <a:latin typeface="Times New Roman" pitchFamily="18" charset="0"/>
                <a:cs typeface="Times New Roman" pitchFamily="18" charset="0"/>
              </a:rPr>
              <a:t>формирование умения ухаживать за растениями, используя полученные знания;</a:t>
            </a:r>
          </a:p>
          <a:p>
            <a:pPr lvl="0" algn="just">
              <a:buFont typeface="Wingdings" pitchFamily="2" charset="2"/>
              <a:buChar char="Ø"/>
            </a:pPr>
            <a:r>
              <a:rPr lang="ru-RU" dirty="0" smtClean="0">
                <a:solidFill>
                  <a:srgbClr val="0F1F0F"/>
                </a:solidFill>
                <a:latin typeface="Times New Roman" pitchFamily="18" charset="0"/>
                <a:cs typeface="Times New Roman" pitchFamily="18" charset="0"/>
              </a:rPr>
              <a:t>формирование умений наблюдать анализировать, сравнивать, обобщать, делать выводы.</a:t>
            </a:r>
          </a:p>
          <a:p>
            <a:pPr lvl="0" algn="just">
              <a:buFont typeface="Wingdings" pitchFamily="2" charset="2"/>
              <a:buChar char="Ø"/>
            </a:pPr>
            <a:r>
              <a:rPr lang="ru-RU" dirty="0" smtClean="0">
                <a:solidFill>
                  <a:srgbClr val="0F1F0F"/>
                </a:solidFill>
                <a:latin typeface="Times New Roman" pitchFamily="18" charset="0"/>
                <a:cs typeface="Times New Roman" pitchFamily="18" charset="0"/>
              </a:rPr>
              <a:t>воспитание эмоционального, бережного отношения к окружающей природе.</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3" name="Содержимое 2"/>
          <p:cNvSpPr>
            <a:spLocks noGrp="1"/>
          </p:cNvSpPr>
          <p:nvPr>
            <p:ph idx="4294967295"/>
          </p:nvPr>
        </p:nvSpPr>
        <p:spPr>
          <a:xfrm>
            <a:off x="642910" y="548679"/>
            <a:ext cx="7786742" cy="3951891"/>
          </a:xfrm>
        </p:spPr>
        <p:txBody>
          <a:bodyPr>
            <a:normAutofit fontScale="62500" lnSpcReduction="20000"/>
          </a:bodyPr>
          <a:lstStyle/>
          <a:p>
            <a:pPr algn="ctr">
              <a:buNone/>
            </a:pPr>
            <a:r>
              <a:rPr lang="ru-RU" sz="4400" b="1" dirty="0" smtClean="0">
                <a:solidFill>
                  <a:srgbClr val="006600"/>
                </a:solidFill>
                <a:latin typeface="Times New Roman" pitchFamily="18" charset="0"/>
                <a:cs typeface="Times New Roman" pitchFamily="18" charset="0"/>
              </a:rPr>
              <a:t>По окончанию проекта дети должны:</a:t>
            </a:r>
            <a:endParaRPr lang="ru-RU" sz="4400" dirty="0" smtClean="0">
              <a:solidFill>
                <a:srgbClr val="006600"/>
              </a:solidFill>
              <a:latin typeface="Times New Roman" pitchFamily="18" charset="0"/>
              <a:cs typeface="Times New Roman" pitchFamily="18" charset="0"/>
            </a:endParaRPr>
          </a:p>
          <a:p>
            <a:pPr algn="ctr">
              <a:buFont typeface="Wingdings" pitchFamily="2" charset="2"/>
              <a:buChar char="Ø"/>
            </a:pPr>
            <a:r>
              <a:rPr lang="ru-RU" dirty="0" smtClean="0">
                <a:solidFill>
                  <a:srgbClr val="0F1F0F"/>
                </a:solidFill>
                <a:latin typeface="Times New Roman" pitchFamily="18" charset="0"/>
                <a:cs typeface="Times New Roman" pitchFamily="18" charset="0"/>
              </a:rPr>
              <a:t>Знать названия абиотических факторов, их влияние на рост и развитие растений;</a:t>
            </a:r>
          </a:p>
          <a:p>
            <a:pPr algn="ctr">
              <a:buFont typeface="Wingdings" pitchFamily="2" charset="2"/>
              <a:buChar char="Ø"/>
            </a:pPr>
            <a:r>
              <a:rPr lang="ru-RU" dirty="0" smtClean="0">
                <a:solidFill>
                  <a:srgbClr val="0F1F0F"/>
                </a:solidFill>
                <a:latin typeface="Times New Roman" pitchFamily="18" charset="0"/>
                <a:cs typeface="Times New Roman" pitchFamily="18" charset="0"/>
              </a:rPr>
              <a:t>Знать основные понятия и термины изучаемых областей знаний;</a:t>
            </a:r>
          </a:p>
          <a:p>
            <a:pPr algn="ctr">
              <a:buFont typeface="Wingdings" pitchFamily="2" charset="2"/>
              <a:buChar char="Ø"/>
            </a:pPr>
            <a:r>
              <a:rPr lang="ru-RU" dirty="0" smtClean="0">
                <a:solidFill>
                  <a:srgbClr val="0F1F0F"/>
                </a:solidFill>
                <a:latin typeface="Times New Roman" pitchFamily="18" charset="0"/>
                <a:cs typeface="Times New Roman" pitchFamily="18" charset="0"/>
              </a:rPr>
              <a:t>Знать требования условий к посадке, технологию выращивания и уборки;</a:t>
            </a:r>
          </a:p>
          <a:p>
            <a:pPr algn="ctr">
              <a:buNone/>
            </a:pPr>
            <a:r>
              <a:rPr lang="ru-RU" b="1" dirty="0" smtClean="0">
                <a:solidFill>
                  <a:srgbClr val="0F1F0F"/>
                </a:solidFill>
                <a:latin typeface="Times New Roman" pitchFamily="18" charset="0"/>
                <a:cs typeface="Times New Roman" pitchFamily="18" charset="0"/>
              </a:rPr>
              <a:t>Должны уметь:</a:t>
            </a:r>
            <a:endParaRPr lang="ru-RU" dirty="0" smtClean="0">
              <a:solidFill>
                <a:srgbClr val="0F1F0F"/>
              </a:solidFill>
              <a:latin typeface="Times New Roman" pitchFamily="18" charset="0"/>
              <a:cs typeface="Times New Roman" pitchFamily="18" charset="0"/>
            </a:endParaRPr>
          </a:p>
          <a:p>
            <a:pPr lvl="0" algn="ctr">
              <a:buFont typeface="Wingdings" pitchFamily="2" charset="2"/>
              <a:buChar char="Ø"/>
            </a:pPr>
            <a:r>
              <a:rPr lang="ru-RU" dirty="0" smtClean="0">
                <a:solidFill>
                  <a:srgbClr val="0F1F0F"/>
                </a:solidFill>
                <a:latin typeface="Times New Roman" pitchFamily="18" charset="0"/>
                <a:cs typeface="Times New Roman" pitchFamily="18" charset="0"/>
              </a:rPr>
              <a:t>применять технологию выращивания  растений;</a:t>
            </a:r>
          </a:p>
          <a:p>
            <a:pPr lvl="0" algn="ctr">
              <a:buFont typeface="Wingdings" pitchFamily="2" charset="2"/>
              <a:buChar char="Ø"/>
            </a:pPr>
            <a:r>
              <a:rPr lang="ru-RU" dirty="0" smtClean="0">
                <a:solidFill>
                  <a:srgbClr val="0F1F0F"/>
                </a:solidFill>
                <a:latin typeface="Times New Roman" pitchFamily="18" charset="0"/>
                <a:cs typeface="Times New Roman" pitchFamily="18" charset="0"/>
              </a:rPr>
              <a:t>выполнять наблюдения за ростом и развитием растений;</a:t>
            </a:r>
          </a:p>
          <a:p>
            <a:pPr lvl="0" algn="ctr">
              <a:buFont typeface="Wingdings" pitchFamily="2" charset="2"/>
              <a:buChar char="Ø"/>
            </a:pPr>
            <a:r>
              <a:rPr lang="ru-RU" dirty="0" smtClean="0">
                <a:solidFill>
                  <a:srgbClr val="0F1F0F"/>
                </a:solidFill>
                <a:latin typeface="Times New Roman" pitchFamily="18" charset="0"/>
                <a:cs typeface="Times New Roman" pitchFamily="18" charset="0"/>
              </a:rPr>
              <a:t>анализировать и делать выводы по своим наблюдениям.</a:t>
            </a:r>
          </a:p>
          <a:p>
            <a:pPr algn="ctr">
              <a:buNone/>
            </a:pPr>
            <a:r>
              <a:rPr lang="ru-RU" b="1" dirty="0" smtClean="0">
                <a:solidFill>
                  <a:srgbClr val="0F1F0F"/>
                </a:solidFill>
                <a:latin typeface="Times New Roman" pitchFamily="18" charset="0"/>
                <a:cs typeface="Times New Roman" pitchFamily="18" charset="0"/>
              </a:rPr>
              <a:t>Продукт исследовательской деятельности:</a:t>
            </a:r>
            <a:endParaRPr lang="ru-RU" dirty="0" smtClean="0">
              <a:solidFill>
                <a:srgbClr val="0F1F0F"/>
              </a:solidFill>
              <a:latin typeface="Times New Roman" pitchFamily="18" charset="0"/>
              <a:cs typeface="Times New Roman" pitchFamily="18" charset="0"/>
            </a:endParaRPr>
          </a:p>
          <a:p>
            <a:pPr algn="ctr">
              <a:buNone/>
            </a:pPr>
            <a:r>
              <a:rPr lang="ru-RU" dirty="0" smtClean="0">
                <a:solidFill>
                  <a:srgbClr val="0F1F0F"/>
                </a:solidFill>
                <a:latin typeface="Times New Roman" pitchFamily="18" charset="0"/>
                <a:cs typeface="Times New Roman" pitchFamily="18" charset="0"/>
              </a:rPr>
              <a:t>Презентация исследовательской работы </a:t>
            </a:r>
            <a:r>
              <a:rPr lang="ru-RU" b="1" dirty="0" smtClean="0">
                <a:solidFill>
                  <a:srgbClr val="0F1F0F"/>
                </a:solidFill>
                <a:latin typeface="Times New Roman" pitchFamily="18" charset="0"/>
                <a:cs typeface="Times New Roman" pitchFamily="18" charset="0"/>
              </a:rPr>
              <a:t>«Мир растений»</a:t>
            </a:r>
            <a:endParaRPr lang="ru-RU" dirty="0" smtClean="0">
              <a:solidFill>
                <a:srgbClr val="0F1F0F"/>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ЭКСП\Опыты раскраска\depositphotos_2779970-stock-photo-frame-for-greeting-or-congratulation — копия.jpg"/>
          <p:cNvPicPr>
            <a:picLocks noChangeAspect="1" noChangeArrowheads="1"/>
          </p:cNvPicPr>
          <p:nvPr/>
        </p:nvPicPr>
        <p:blipFill>
          <a:blip r:embed="rId2" cstate="print"/>
          <a:srcRect/>
          <a:stretch>
            <a:fillRect/>
          </a:stretch>
        </p:blipFill>
        <p:spPr bwMode="auto">
          <a:xfrm>
            <a:off x="0" y="1"/>
            <a:ext cx="9143999" cy="6857999"/>
          </a:xfrm>
          <a:prstGeom prst="rect">
            <a:avLst/>
          </a:prstGeom>
          <a:noFill/>
        </p:spPr>
      </p:pic>
      <p:sp>
        <p:nvSpPr>
          <p:cNvPr id="3" name="Содержимое 2"/>
          <p:cNvSpPr>
            <a:spLocks noGrp="1"/>
          </p:cNvSpPr>
          <p:nvPr>
            <p:ph idx="4294967295"/>
          </p:nvPr>
        </p:nvSpPr>
        <p:spPr>
          <a:xfrm>
            <a:off x="642910" y="428605"/>
            <a:ext cx="7786742" cy="4572031"/>
          </a:xfrm>
        </p:spPr>
        <p:txBody>
          <a:bodyPr>
            <a:normAutofit fontScale="85000" lnSpcReduction="20000"/>
          </a:bodyPr>
          <a:lstStyle/>
          <a:p>
            <a:pPr algn="ctr">
              <a:buNone/>
            </a:pPr>
            <a:r>
              <a:rPr lang="ru-RU" b="1" dirty="0" smtClean="0">
                <a:solidFill>
                  <a:srgbClr val="0F1F0F"/>
                </a:solidFill>
                <a:latin typeface="Times New Roman" pitchFamily="18" charset="0"/>
                <a:cs typeface="Times New Roman" pitchFamily="18" charset="0"/>
              </a:rPr>
              <a:t>Объект исследования и методика исследования</a:t>
            </a:r>
            <a:endParaRPr lang="ru-RU" sz="1800" dirty="0" smtClean="0">
              <a:solidFill>
                <a:srgbClr val="0F1F0F"/>
              </a:solidFill>
              <a:latin typeface="Times New Roman" pitchFamily="18" charset="0"/>
              <a:cs typeface="Times New Roman" pitchFamily="18" charset="0"/>
            </a:endParaRPr>
          </a:p>
          <a:p>
            <a:pPr algn="just">
              <a:buNone/>
            </a:pPr>
            <a:r>
              <a:rPr lang="ru-RU" dirty="0" smtClean="0">
                <a:solidFill>
                  <a:srgbClr val="0F1F0F"/>
                </a:solidFill>
                <a:latin typeface="Times New Roman" pitchFamily="18" charset="0"/>
                <a:cs typeface="Times New Roman" pitchFamily="18" charset="0"/>
              </a:rPr>
              <a:t> Работа построена на </a:t>
            </a:r>
            <a:r>
              <a:rPr lang="ru-RU" b="1" dirty="0" smtClean="0">
                <a:solidFill>
                  <a:srgbClr val="0F1F0F"/>
                </a:solidFill>
                <a:latin typeface="Times New Roman" pitchFamily="18" charset="0"/>
                <a:cs typeface="Times New Roman" pitchFamily="18" charset="0"/>
              </a:rPr>
              <a:t>принципах развивающего обучения</a:t>
            </a:r>
            <a:r>
              <a:rPr lang="ru-RU" dirty="0" smtClean="0">
                <a:solidFill>
                  <a:srgbClr val="0F1F0F"/>
                </a:solidFill>
                <a:latin typeface="Times New Roman" pitchFamily="18" charset="0"/>
                <a:cs typeface="Times New Roman" pitchFamily="18" charset="0"/>
              </a:rPr>
              <a:t> и направлена:</a:t>
            </a:r>
            <a:endParaRPr lang="ru-RU" sz="4400" dirty="0" smtClean="0">
              <a:solidFill>
                <a:srgbClr val="0F1F0F"/>
              </a:solidFill>
              <a:latin typeface="Times New Roman" pitchFamily="18" charset="0"/>
              <a:cs typeface="Times New Roman" pitchFamily="18" charset="0"/>
            </a:endParaRPr>
          </a:p>
          <a:p>
            <a:pPr lvl="1" algn="just">
              <a:buFont typeface="Wingdings" pitchFamily="2" charset="2"/>
              <a:buChar char="Ø"/>
            </a:pPr>
            <a:r>
              <a:rPr lang="ru-RU" dirty="0" smtClean="0">
                <a:solidFill>
                  <a:srgbClr val="0F1F0F"/>
                </a:solidFill>
                <a:latin typeface="Times New Roman" pitchFamily="18" charset="0"/>
                <a:cs typeface="Times New Roman" pitchFamily="18" charset="0"/>
              </a:rPr>
              <a:t>на формирование у ребёнка практических умений и навыков;</a:t>
            </a:r>
            <a:endParaRPr lang="ru-RU" sz="2000" dirty="0" smtClean="0">
              <a:solidFill>
                <a:srgbClr val="0F1F0F"/>
              </a:solidFill>
              <a:latin typeface="Times New Roman" pitchFamily="18" charset="0"/>
              <a:cs typeface="Times New Roman" pitchFamily="18" charset="0"/>
            </a:endParaRPr>
          </a:p>
          <a:p>
            <a:pPr lvl="1" algn="just">
              <a:buFont typeface="Wingdings" pitchFamily="2" charset="2"/>
              <a:buChar char="Ø"/>
            </a:pPr>
            <a:r>
              <a:rPr lang="ru-RU" dirty="0" smtClean="0">
                <a:solidFill>
                  <a:srgbClr val="0F1F0F"/>
                </a:solidFill>
                <a:latin typeface="Times New Roman" pitchFamily="18" charset="0"/>
                <a:cs typeface="Times New Roman" pitchFamily="18" charset="0"/>
              </a:rPr>
              <a:t>на интеллектуальное, эстетическое, речевое развитие;</a:t>
            </a:r>
            <a:endParaRPr lang="ru-RU" sz="2000" dirty="0" smtClean="0">
              <a:solidFill>
                <a:srgbClr val="0F1F0F"/>
              </a:solidFill>
              <a:latin typeface="Times New Roman" pitchFamily="18" charset="0"/>
              <a:cs typeface="Times New Roman" pitchFamily="18" charset="0"/>
            </a:endParaRPr>
          </a:p>
          <a:p>
            <a:pPr lvl="1" algn="just">
              <a:buFont typeface="Wingdings" pitchFamily="2" charset="2"/>
              <a:buChar char="Ø"/>
            </a:pPr>
            <a:r>
              <a:rPr lang="ru-RU" dirty="0" smtClean="0">
                <a:solidFill>
                  <a:srgbClr val="0F1F0F"/>
                </a:solidFill>
                <a:latin typeface="Times New Roman" pitchFamily="18" charset="0"/>
                <a:cs typeface="Times New Roman" pitchFamily="18" charset="0"/>
              </a:rPr>
              <a:t>на стремление к самостоятельной работе;</a:t>
            </a:r>
            <a:endParaRPr lang="ru-RU" sz="2000" dirty="0" smtClean="0">
              <a:solidFill>
                <a:srgbClr val="0F1F0F"/>
              </a:solidFill>
              <a:latin typeface="Times New Roman" pitchFamily="18" charset="0"/>
              <a:cs typeface="Times New Roman" pitchFamily="18" charset="0"/>
            </a:endParaRPr>
          </a:p>
          <a:p>
            <a:pPr lvl="1" algn="just">
              <a:buFont typeface="Wingdings" pitchFamily="2" charset="2"/>
              <a:buChar char="Ø"/>
            </a:pPr>
            <a:r>
              <a:rPr lang="ru-RU" dirty="0" smtClean="0">
                <a:solidFill>
                  <a:srgbClr val="0F1F0F"/>
                </a:solidFill>
                <a:latin typeface="Times New Roman" pitchFamily="18" charset="0"/>
                <a:cs typeface="Times New Roman" pitchFamily="18" charset="0"/>
              </a:rPr>
              <a:t>на развитие личности в целом (умение анализировать, сравнивать, обобщать собственные наблюдения и делать выводы, видеть и понимать красоту окружающего мира, логически рассуждать, эмоционально переживать).</a:t>
            </a:r>
            <a:endParaRPr lang="ru-RU" sz="2000" dirty="0" smtClean="0">
              <a:solidFill>
                <a:srgbClr val="0F1F0F"/>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411</Words>
  <Application>Microsoft Office PowerPoint</Application>
  <PresentationFormat>Экран (4:3)</PresentationFormat>
  <Paragraphs>126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Муниципальное автономное дошкольное образовательное учреждение города Новосибирска  Детский  сад № 373 комбинированного вида  «Скворушка» Дзержинского района </vt:lpstr>
      <vt:lpstr>Прежде, чем давать знания,  надо научить думать, воспринимать, наблюдать. В. Сухомлинский </vt:lpstr>
      <vt:lpstr>Мир растений   </vt:lpstr>
      <vt:lpstr>Актуальность   </vt:lpstr>
      <vt:lpstr>   </vt:lpstr>
      <vt:lpstr>Слайд 6</vt:lpstr>
      <vt:lpstr>Слайд 7</vt:lpstr>
      <vt:lpstr>Слайд 8</vt:lpstr>
      <vt:lpstr>Слайд 9</vt:lpstr>
      <vt:lpstr>Предварительная работа Поиск своей информации мы начали с просмотра мультфильмов о растениях, но нужной нам информации в них мы не увидели. Тогда мы предложили детям обратиться за помощью к «умным книгам» (энциклопедии). В энциклопедии дети рассмотрели картинки, а я прочитала им о том, что вода поступает в растение из почвы через корневые волоски и молодые части корней и с помощью трубочек – сосудов, идущих вдоль стебля, поднимаются от корней к листьям. </vt:lpstr>
      <vt:lpstr>Работа с родителями  </vt:lpstr>
      <vt:lpstr>Метод трех вопросов</vt:lpstr>
      <vt:lpstr>Методы исследования: • Поиск информации в «Умных книгах» (энциклопедии) • Рассматривание картинок; • Просмотр мультфильмов о растениях • эксперимент (опыты); • наблюдения;</vt:lpstr>
      <vt:lpstr>  1 этап: Подготовительный  </vt:lpstr>
      <vt:lpstr>   2 этап: Основной  </vt:lpstr>
      <vt:lpstr>Работа над проектом «МИР РАСТЕНИЙ»</vt:lpstr>
      <vt:lpstr>«С ВОДОЙ И БЕЗ ВОДЫ» ЦЕЛЬ: Выявить факторы внешней среды, необходимые для роста и развития растений (вода, свет, тепло) МАТЕРИАЛ: Два одинаковых растения, вода. ХОД: Педагог предлагает выяснить, почему растения не могут жить без воды (растение завянет, листья высохнут, в листьях есть вода) ; что будет, если одно растение поливать, а другое нет (без полива растение засохнет, пожелтеет, листья и стебель потеряют упругость). Наблюдать за состоянием растений в течении пяти дней. На начало опыта (наблюдения) Через 5 дней, у цветка который поливали листья и стебли упругие, а у растения без воды: листья и стебель потеряли упругость, пожелтел. Вывод: растение без воды жить не может. </vt:lpstr>
      <vt:lpstr>ГДЕ ЛУЧШЕ РАСТЁТ? ЦЕЛЬ ЭКСПЕРИМЕНТА, Установить необходимость почвы для жизни растений, влияние качества почвы на рост и развитие растений, выделить почвы, разные по составу. МАТЕРИАЛЫ: Лук, чернозём, глина, песок, камни. ПРОЦЕСС: Вместе с детьми выбрать почву для посадки растений. Дети сажают лук в разную почву. Наблюдают за ростом лука при одинаковом уходе за ними в течение двух недель. Делают вывод. ИТОГИ: В глине растение не растет, а в чернозёме - растению хорошо. При пересадке в чернозем у лука отмечается хороший рост. В песке лук растет вначале хорошо, затем отстаёт в росте, в камнях лук не растет. ПОЧЕМУ? В черноземе лук растет хорошо, потому что много питательных веществ. Почва хорошо проводит влагу и воздух, она рыхлая. В песке лук вначале растет потому, что в нем много влаги для образования корней. Но в песке мало питательных веществ так необходимых для роста растений. Глина очень твердая по качеству в неё очень плохо проходит вода, в ней нет воздуха и питательных веществ, в камнях есть воздух, но нет питательных веществ. </vt:lpstr>
      <vt:lpstr>«На свету и в темноте» Цель: определить факторы внешней среды, необходимые для роста и развития растений. Оборудование: лук, коробка из прочного картона, две емкости с землей. Ход опыта: Выясним, с помощью выращивания лука, нужен ли свет для жизни растений. Закрываем часть лука колпаком из плотного темного картона. Зарисовываем результат опыта через 7—10 дней (лук под колпаком стал светлым). Убираем колпак. Через 7—10 дней вновь зарисовываем результат (лук на свету позеленел — значит в нем происходит фотосинтез (питание).  </vt:lpstr>
      <vt:lpstr>Происходит ли фотосинтез в темноте? Цель: доказать, что фотосинтез в растениях происходит только на свету. Оборудование: комнатные растения с твердыми листьями (фикус) лейкопластырь. Ход опыта: Загадка: что будет, если на часть листа не будет падать свет (часть листа будет светлее). Проверим опытом: часть листа заклейте пластырем, растение поставьте к источнику света на неделю. Через неделю пластырь снимите.  Вывод: без света фотосинтеза в растениях не происходит.  </vt:lpstr>
      <vt:lpstr>Какие корни у растений тундры? Цель: понимать взаимосвязь строения корней с особенностями почвы в тундре. Оборудование: пророщенная фасоль, влажная ткань, термометр, вата в высокой прозрачной емкости. Ход опыта: Назовите особенности почвы в тундре… Да, мерзлота. Выясните, какими должны быть корни, чтобы растения могли жить при мерзлоте. Поместите проращённые бобы на толстый слой влажной ваты, прикройте влажной тканью, поставьте на холодный подоконник, наблюдайте в течение недели за ростом корней, их направлением. Вывод: в тундре корни растут в стороны, параллельно поверхности земли. </vt:lpstr>
      <vt:lpstr>  Кому лучше? ЦЕЛЬ ЭКСПЕРИМЕНТА: Выделить факторы внешней среды, необходимые для развития растений. Подвести детей к выводу, что для появления корней нужна вода, свет и тепло. МАТЕРИАЛЫ: Два черенка бальзамина (Ванька мокрый), лейка с водой. ПРОЦЕСС:  Выяснить у детей, нужна ли вода растениям. Один черенок  бальзамина поставить в воду  на солнышко.  Другой черенок поставить в воду в темное и холодное помещение.  Понаблюдать за растениями и сделать вывод.  ИТОГИ: У черенка ,который находился на свету и в тепле появились корни быстрее, чем у черенка, который находился в темноте и холоде.  ПОЧЕМУ? Растению нужен свет и тепло.  </vt:lpstr>
      <vt:lpstr> «Может ли растение дышать?»  Цель. Выявить потребность растения в воздухе, дыхании. Понять, как происходит процесс дыхания у растений. Материалы. Комнатное растение, трубочки для коктейля, вазелин, лупа. Процесс. Взрослый спрашивает, дышат ли растения, как доказать, что дышат. Дети определяют, опираясь на знания о процессе дыхания у человека, сто при дыхании воздух должен поступать внутрь растения и выходить из него. Вдыхают и выдыхают через трубочку. Затем отверстие трубочки замазывают вазелином. Дети пытаются дышать через трубочку и делают вывод, что вазелин не пропускают воздух. Выдвигается гипотеза, что растения имеют в листочках очень мелкие отверстия, через которые дышат. Чтобы проверить это, смазывают одну или обе стороны листа вазелином, ежедневно в течение недели наблюдают за листьями Итоги. Листочки «дышат» своей нижней стороной, потому что те листочки, которые были смазаны вазелином с нижней стороны, погибли. </vt:lpstr>
      <vt:lpstr>Что потом? Цель: систематизировать знания о циклах развития овса. Оборудование: семена овса, предметы ухода. Ход опыта: Во что превращаются семена? В течение 10 дней выращивайте растение, фиксируя все изменения по мере развития, зарисовать наблюдения, отражая основные этапы развития растения: семечко- росток — взрослое растение .</vt:lpstr>
      <vt:lpstr>     Движении воды в растениях  Цель: систематизировать знания о движении воды в растениях. Оборудование: четыре банки с водой, пищевые красители, пекинская капуста. Ход опыта: растворить краску, поставить в воду листы капусты, оставить на сутки. Вывод: Жилки листа служат трубопроводами для воды и растворенных в ней веществ. Всасывая подкрашенную воду, листья поменяли свой цвет. Листья пекинской капусты окрасились в цвета пищевого красителя, значит, вода движется по растениям   </vt:lpstr>
      <vt:lpstr>3 этап: Заключительный  </vt:lpstr>
      <vt:lpstr>Спасибо за внимание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Дневник наблюдений</dc:title>
  <dc:creator>16</dc:creator>
  <cp:lastModifiedBy>Пользователь Windows</cp:lastModifiedBy>
  <cp:revision>30</cp:revision>
  <dcterms:created xsi:type="dcterms:W3CDTF">2018-11-07T07:07:28Z</dcterms:created>
  <dcterms:modified xsi:type="dcterms:W3CDTF">2019-01-12T08:42:43Z</dcterms:modified>
</cp:coreProperties>
</file>